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1" r:id="rId4"/>
    <p:sldId id="262" r:id="rId5"/>
    <p:sldId id="263" r:id="rId6"/>
    <p:sldId id="265" r:id="rId7"/>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AD8F52-97BA-FC32-124B-A2C292DC4B7C}" name="Roman.Claudia" initials="CR" userId="S::Claudia.Roman@caritas-neuss.de::beeb9cfc-7c50-4015-81b0-0563f9add346" providerId="AD"/>
  <p188:author id="{16A17BBB-CEF8-5437-7257-000419F50AA6}" name="Mueller.Beate" initials="BM" userId="S::Beate.Mueller@caritas-neuss.de::489bb76d-42cb-48bb-ab33-8aac42cc1e6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22" d="100"/>
          <a:sy n="122" d="100"/>
        </p:scale>
        <p:origin x="90" y="96"/>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2650E4-B2EB-99E2-6883-250BED95A5CC}"/>
              </a:ext>
            </a:extLst>
          </p:cNvPr>
          <p:cNvSpPr>
            <a:spLocks noGrp="1"/>
          </p:cNvSpPr>
          <p:nvPr>
            <p:ph type="ctrTitle"/>
          </p:nvPr>
        </p:nvSpPr>
        <p:spPr>
          <a:xfrm>
            <a:off x="1524000" y="1122364"/>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590DABE-0F19-90D7-A3C9-18F76CE6A7FD}"/>
              </a:ext>
            </a:extLst>
          </p:cNvPr>
          <p:cNvSpPr>
            <a:spLocks noGrp="1"/>
          </p:cNvSpPr>
          <p:nvPr>
            <p:ph type="subTitle" idx="1"/>
          </p:nvPr>
        </p:nvSpPr>
        <p:spPr>
          <a:xfrm>
            <a:off x="1524000" y="3602038"/>
            <a:ext cx="9144000" cy="1655762"/>
          </a:xfrm>
        </p:spPr>
        <p:txBody>
          <a:bodyPr/>
          <a:lstStyle>
            <a:lvl1pPr marL="0" indent="0" algn="ctr">
              <a:buNone/>
              <a:defRPr sz="2401"/>
            </a:lvl1pPr>
            <a:lvl2pPr marL="457218" indent="0" algn="ctr">
              <a:buNone/>
              <a:defRPr sz="2000"/>
            </a:lvl2pPr>
            <a:lvl3pPr marL="914436" indent="0" algn="ctr">
              <a:buNone/>
              <a:defRPr sz="1800"/>
            </a:lvl3pPr>
            <a:lvl4pPr marL="1371654" indent="0" algn="ctr">
              <a:buNone/>
              <a:defRPr sz="1600"/>
            </a:lvl4pPr>
            <a:lvl5pPr marL="1828872" indent="0" algn="ctr">
              <a:buNone/>
              <a:defRPr sz="1600"/>
            </a:lvl5pPr>
            <a:lvl6pPr marL="2286090" indent="0" algn="ctr">
              <a:buNone/>
              <a:defRPr sz="1600"/>
            </a:lvl6pPr>
            <a:lvl7pPr marL="2743308" indent="0" algn="ctr">
              <a:buNone/>
              <a:defRPr sz="1600"/>
            </a:lvl7pPr>
            <a:lvl8pPr marL="3200526" indent="0" algn="ctr">
              <a:buNone/>
              <a:defRPr sz="1600"/>
            </a:lvl8pPr>
            <a:lvl9pPr marL="3657744"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15E55F1F-C77D-1495-AD86-E1C3C4F8CEF9}"/>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5" name="Fußzeilenplatzhalter 4">
            <a:extLst>
              <a:ext uri="{FF2B5EF4-FFF2-40B4-BE49-F238E27FC236}">
                <a16:creationId xmlns:a16="http://schemas.microsoft.com/office/drawing/2014/main" id="{EF7D2C9A-1F92-5697-0708-F81FFFF1C36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746E7FD2-7542-2717-C7AB-5FADA27656B0}"/>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4207151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55B896-7497-2268-43D0-9C2F697C115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7FC6BF10-5844-8A8A-A5FC-659FA76C8A15}"/>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B2EF0E2-6154-6C70-3FF8-6AB87903FEC9}"/>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5" name="Fußzeilenplatzhalter 4">
            <a:extLst>
              <a:ext uri="{FF2B5EF4-FFF2-40B4-BE49-F238E27FC236}">
                <a16:creationId xmlns:a16="http://schemas.microsoft.com/office/drawing/2014/main" id="{59F29878-ABC9-5799-EC6D-90132C74093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2F3D9A8-6934-90B1-9002-663507B3734E}"/>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1130653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7CC824-1C19-B6F5-4A44-C8D6B9DB8143}"/>
              </a:ext>
            </a:extLst>
          </p:cNvPr>
          <p:cNvSpPr>
            <a:spLocks noGrp="1"/>
          </p:cNvSpPr>
          <p:nvPr>
            <p:ph type="title"/>
          </p:nvPr>
        </p:nvSpPr>
        <p:spPr>
          <a:xfrm>
            <a:off x="831850" y="1709739"/>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860814-1565-742F-40E3-D1CA544CCF65}"/>
              </a:ext>
            </a:extLst>
          </p:cNvPr>
          <p:cNvSpPr>
            <a:spLocks noGrp="1"/>
          </p:cNvSpPr>
          <p:nvPr>
            <p:ph type="body" idx="1"/>
          </p:nvPr>
        </p:nvSpPr>
        <p:spPr>
          <a:xfrm>
            <a:off x="831850" y="4589464"/>
            <a:ext cx="10515600" cy="1500187"/>
          </a:xfrm>
        </p:spPr>
        <p:txBody>
          <a:bodyPr/>
          <a:lstStyle>
            <a:lvl1pPr marL="0" indent="0">
              <a:buNone/>
              <a:defRPr sz="2401">
                <a:solidFill>
                  <a:schemeClr val="tx1">
                    <a:tint val="82000"/>
                  </a:schemeClr>
                </a:solidFill>
              </a:defRPr>
            </a:lvl1pPr>
            <a:lvl2pPr marL="457218" indent="0">
              <a:buNone/>
              <a:defRPr sz="2000">
                <a:solidFill>
                  <a:schemeClr val="tx1">
                    <a:tint val="82000"/>
                  </a:schemeClr>
                </a:solidFill>
              </a:defRPr>
            </a:lvl2pPr>
            <a:lvl3pPr marL="914436" indent="0">
              <a:buNone/>
              <a:defRPr sz="1800">
                <a:solidFill>
                  <a:schemeClr val="tx1">
                    <a:tint val="82000"/>
                  </a:schemeClr>
                </a:solidFill>
              </a:defRPr>
            </a:lvl3pPr>
            <a:lvl4pPr marL="1371654" indent="0">
              <a:buNone/>
              <a:defRPr sz="1600">
                <a:solidFill>
                  <a:schemeClr val="tx1">
                    <a:tint val="82000"/>
                  </a:schemeClr>
                </a:solidFill>
              </a:defRPr>
            </a:lvl4pPr>
            <a:lvl5pPr marL="1828872" indent="0">
              <a:buNone/>
              <a:defRPr sz="1600">
                <a:solidFill>
                  <a:schemeClr val="tx1">
                    <a:tint val="82000"/>
                  </a:schemeClr>
                </a:solidFill>
              </a:defRPr>
            </a:lvl5pPr>
            <a:lvl6pPr marL="2286090" indent="0">
              <a:buNone/>
              <a:defRPr sz="1600">
                <a:solidFill>
                  <a:schemeClr val="tx1">
                    <a:tint val="82000"/>
                  </a:schemeClr>
                </a:solidFill>
              </a:defRPr>
            </a:lvl6pPr>
            <a:lvl7pPr marL="2743308" indent="0">
              <a:buNone/>
              <a:defRPr sz="1600">
                <a:solidFill>
                  <a:schemeClr val="tx1">
                    <a:tint val="82000"/>
                  </a:schemeClr>
                </a:solidFill>
              </a:defRPr>
            </a:lvl7pPr>
            <a:lvl8pPr marL="3200526" indent="0">
              <a:buNone/>
              <a:defRPr sz="1600">
                <a:solidFill>
                  <a:schemeClr val="tx1">
                    <a:tint val="82000"/>
                  </a:schemeClr>
                </a:solidFill>
              </a:defRPr>
            </a:lvl8pPr>
            <a:lvl9pPr marL="3657744"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53616366-0D93-CC20-92B6-54D6BA6B4D6D}"/>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5" name="Fußzeilenplatzhalter 4">
            <a:extLst>
              <a:ext uri="{FF2B5EF4-FFF2-40B4-BE49-F238E27FC236}">
                <a16:creationId xmlns:a16="http://schemas.microsoft.com/office/drawing/2014/main" id="{461C8189-5578-D1F2-C08E-96A182862AD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12D3314-1AAB-443F-A76B-4746B72A5134}"/>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26368390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96303-CD88-6889-81AD-0801A22C1519}"/>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38682D8-4C8E-9051-DF03-089108EF3B8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FC1353C9-AB69-D16F-BC49-483A1F8B455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6E70D23-2393-9F62-B5C0-341468432214}"/>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6" name="Fußzeilenplatzhalter 5">
            <a:extLst>
              <a:ext uri="{FF2B5EF4-FFF2-40B4-BE49-F238E27FC236}">
                <a16:creationId xmlns:a16="http://schemas.microsoft.com/office/drawing/2014/main" id="{16ADD8D0-079A-3732-60C1-62B8CD0F413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C3A9077-F226-6CEE-7E8A-40454424420C}"/>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124237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6AC5180-970F-5D9F-74EB-AF44E89E3E40}"/>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C8C9529B-5F73-2864-1160-B22773D1D327}"/>
              </a:ext>
            </a:extLst>
          </p:cNvPr>
          <p:cNvSpPr>
            <a:spLocks noGrp="1"/>
          </p:cNvSpPr>
          <p:nvPr>
            <p:ph type="body" idx="1"/>
          </p:nvPr>
        </p:nvSpPr>
        <p:spPr>
          <a:xfrm>
            <a:off x="839790" y="1681163"/>
            <a:ext cx="5157787" cy="823912"/>
          </a:xfrm>
        </p:spPr>
        <p:txBody>
          <a:bodyPr anchor="b"/>
          <a:lstStyle>
            <a:lvl1pPr marL="0" indent="0">
              <a:buNone/>
              <a:defRPr sz="2401" b="1"/>
            </a:lvl1pPr>
            <a:lvl2pPr marL="457218" indent="0">
              <a:buNone/>
              <a:defRPr sz="2000" b="1"/>
            </a:lvl2pPr>
            <a:lvl3pPr marL="914436" indent="0">
              <a:buNone/>
              <a:defRPr sz="1800" b="1"/>
            </a:lvl3pPr>
            <a:lvl4pPr marL="1371654" indent="0">
              <a:buNone/>
              <a:defRPr sz="1600" b="1"/>
            </a:lvl4pPr>
            <a:lvl5pPr marL="1828872" indent="0">
              <a:buNone/>
              <a:defRPr sz="1600" b="1"/>
            </a:lvl5pPr>
            <a:lvl6pPr marL="2286090" indent="0">
              <a:buNone/>
              <a:defRPr sz="1600" b="1"/>
            </a:lvl6pPr>
            <a:lvl7pPr marL="2743308" indent="0">
              <a:buNone/>
              <a:defRPr sz="1600" b="1"/>
            </a:lvl7pPr>
            <a:lvl8pPr marL="3200526" indent="0">
              <a:buNone/>
              <a:defRPr sz="1600" b="1"/>
            </a:lvl8pPr>
            <a:lvl9pPr marL="3657744"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6D6538D6-B49E-9AFA-732A-CB323139AE1B}"/>
              </a:ext>
            </a:extLst>
          </p:cNvPr>
          <p:cNvSpPr>
            <a:spLocks noGrp="1"/>
          </p:cNvSpPr>
          <p:nvPr>
            <p:ph sz="half" idx="2"/>
          </p:nvPr>
        </p:nvSpPr>
        <p:spPr>
          <a:xfrm>
            <a:off x="839790" y="2505076"/>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FDD4FE9-2D59-1881-11E9-36B5051884B9}"/>
              </a:ext>
            </a:extLst>
          </p:cNvPr>
          <p:cNvSpPr>
            <a:spLocks noGrp="1"/>
          </p:cNvSpPr>
          <p:nvPr>
            <p:ph type="body" sz="quarter" idx="3"/>
          </p:nvPr>
        </p:nvSpPr>
        <p:spPr>
          <a:xfrm>
            <a:off x="6172200" y="1681163"/>
            <a:ext cx="5183188" cy="823912"/>
          </a:xfrm>
        </p:spPr>
        <p:txBody>
          <a:bodyPr anchor="b"/>
          <a:lstStyle>
            <a:lvl1pPr marL="0" indent="0">
              <a:buNone/>
              <a:defRPr sz="2401" b="1"/>
            </a:lvl1pPr>
            <a:lvl2pPr marL="457218" indent="0">
              <a:buNone/>
              <a:defRPr sz="2000" b="1"/>
            </a:lvl2pPr>
            <a:lvl3pPr marL="914436" indent="0">
              <a:buNone/>
              <a:defRPr sz="1800" b="1"/>
            </a:lvl3pPr>
            <a:lvl4pPr marL="1371654" indent="0">
              <a:buNone/>
              <a:defRPr sz="1600" b="1"/>
            </a:lvl4pPr>
            <a:lvl5pPr marL="1828872" indent="0">
              <a:buNone/>
              <a:defRPr sz="1600" b="1"/>
            </a:lvl5pPr>
            <a:lvl6pPr marL="2286090" indent="0">
              <a:buNone/>
              <a:defRPr sz="1600" b="1"/>
            </a:lvl6pPr>
            <a:lvl7pPr marL="2743308" indent="0">
              <a:buNone/>
              <a:defRPr sz="1600" b="1"/>
            </a:lvl7pPr>
            <a:lvl8pPr marL="3200526" indent="0">
              <a:buNone/>
              <a:defRPr sz="1600" b="1"/>
            </a:lvl8pPr>
            <a:lvl9pPr marL="3657744"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4EEA1804-D985-B99F-708F-E7063B03BE9E}"/>
              </a:ext>
            </a:extLst>
          </p:cNvPr>
          <p:cNvSpPr>
            <a:spLocks noGrp="1"/>
          </p:cNvSpPr>
          <p:nvPr>
            <p:ph sz="quarter" idx="4"/>
          </p:nvPr>
        </p:nvSpPr>
        <p:spPr>
          <a:xfrm>
            <a:off x="6172200" y="2505076"/>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924AD3FD-745A-EFFC-208B-2C4BD45A54AE}"/>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8" name="Fußzeilenplatzhalter 7">
            <a:extLst>
              <a:ext uri="{FF2B5EF4-FFF2-40B4-BE49-F238E27FC236}">
                <a16:creationId xmlns:a16="http://schemas.microsoft.com/office/drawing/2014/main" id="{DD19029C-F04B-504A-0841-4103495CC023}"/>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6B1DB7B0-6C4D-D33F-B58E-73091741B953}"/>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1373738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0E1185-F8CA-D888-246F-104FFEAF3AE1}"/>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6197BD2-7870-EDB4-EF10-C9840972E4E8}"/>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4" name="Fußzeilenplatzhalter 3">
            <a:extLst>
              <a:ext uri="{FF2B5EF4-FFF2-40B4-BE49-F238E27FC236}">
                <a16:creationId xmlns:a16="http://schemas.microsoft.com/office/drawing/2014/main" id="{8BEB774A-6525-8E50-3E43-896DE3ED29B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4CADA17-1D20-A5BB-1D3E-8BDF76DEB959}"/>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32215568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76E601B-8D5D-E537-6774-3ECC27AE7BFD}"/>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3" name="Fußzeilenplatzhalter 2">
            <a:extLst>
              <a:ext uri="{FF2B5EF4-FFF2-40B4-BE49-F238E27FC236}">
                <a16:creationId xmlns:a16="http://schemas.microsoft.com/office/drawing/2014/main" id="{7D57D2AA-194B-C4A6-CA3F-C5EA543A609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760E1E29-F377-128D-0F59-5BE7A65CEC82}"/>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532464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4D4804-9446-2F40-4A26-1610DC929CAF}"/>
              </a:ext>
            </a:extLst>
          </p:cNvPr>
          <p:cNvSpPr>
            <a:spLocks noGrp="1"/>
          </p:cNvSpPr>
          <p:nvPr>
            <p:ph type="title"/>
          </p:nvPr>
        </p:nvSpPr>
        <p:spPr>
          <a:xfrm>
            <a:off x="839790"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4E59C951-B50E-03CE-68C0-8258D51B72D7}"/>
              </a:ext>
            </a:extLst>
          </p:cNvPr>
          <p:cNvSpPr>
            <a:spLocks noGrp="1"/>
          </p:cNvSpPr>
          <p:nvPr>
            <p:ph idx="1"/>
          </p:nvPr>
        </p:nvSpPr>
        <p:spPr>
          <a:xfrm>
            <a:off x="5183188" y="987426"/>
            <a:ext cx="6172200" cy="4873625"/>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54C324B3-B1B9-B6C6-67CD-7D55B849C57A}"/>
              </a:ext>
            </a:extLst>
          </p:cNvPr>
          <p:cNvSpPr>
            <a:spLocks noGrp="1"/>
          </p:cNvSpPr>
          <p:nvPr>
            <p:ph type="body" sz="half" idx="2"/>
          </p:nvPr>
        </p:nvSpPr>
        <p:spPr>
          <a:xfrm>
            <a:off x="839790" y="2057400"/>
            <a:ext cx="3932237" cy="3811588"/>
          </a:xfrm>
        </p:spPr>
        <p:txBody>
          <a:bodyPr/>
          <a:lstStyle>
            <a:lvl1pPr marL="0" indent="0">
              <a:buNone/>
              <a:defRPr sz="1600"/>
            </a:lvl1pPr>
            <a:lvl2pPr marL="457218" indent="0">
              <a:buNone/>
              <a:defRPr sz="1400"/>
            </a:lvl2pPr>
            <a:lvl3pPr marL="914436" indent="0">
              <a:buNone/>
              <a:defRPr sz="1200"/>
            </a:lvl3pPr>
            <a:lvl4pPr marL="1371654" indent="0">
              <a:buNone/>
              <a:defRPr sz="1000"/>
            </a:lvl4pPr>
            <a:lvl5pPr marL="1828872" indent="0">
              <a:buNone/>
              <a:defRPr sz="1000"/>
            </a:lvl5pPr>
            <a:lvl6pPr marL="2286090" indent="0">
              <a:buNone/>
              <a:defRPr sz="1000"/>
            </a:lvl6pPr>
            <a:lvl7pPr marL="2743308" indent="0">
              <a:buNone/>
              <a:defRPr sz="1000"/>
            </a:lvl7pPr>
            <a:lvl8pPr marL="3200526" indent="0">
              <a:buNone/>
              <a:defRPr sz="1000"/>
            </a:lvl8pPr>
            <a:lvl9pPr marL="3657744"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D699ACB-625B-DEE6-26B8-1F28AFE30FE5}"/>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6" name="Fußzeilenplatzhalter 5">
            <a:extLst>
              <a:ext uri="{FF2B5EF4-FFF2-40B4-BE49-F238E27FC236}">
                <a16:creationId xmlns:a16="http://schemas.microsoft.com/office/drawing/2014/main" id="{87E3CE8F-AB42-B971-0569-79A6C887BAA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8301624-D69B-8B53-1651-12946FD3BBE4}"/>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845111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0589F6-F1FD-970B-1130-A1AA3B81BFF3}"/>
              </a:ext>
            </a:extLst>
          </p:cNvPr>
          <p:cNvSpPr>
            <a:spLocks noGrp="1"/>
          </p:cNvSpPr>
          <p:nvPr>
            <p:ph type="title"/>
          </p:nvPr>
        </p:nvSpPr>
        <p:spPr>
          <a:xfrm>
            <a:off x="839790"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CD4E9E0-6BA8-F009-5F88-F836F760F909}"/>
              </a:ext>
            </a:extLst>
          </p:cNvPr>
          <p:cNvSpPr>
            <a:spLocks noGrp="1"/>
          </p:cNvSpPr>
          <p:nvPr>
            <p:ph type="pic" idx="1"/>
          </p:nvPr>
        </p:nvSpPr>
        <p:spPr>
          <a:xfrm>
            <a:off x="5183188" y="987426"/>
            <a:ext cx="6172200" cy="4873625"/>
          </a:xfrm>
        </p:spPr>
        <p:txBody>
          <a:bodyPr/>
          <a:lstStyle>
            <a:lvl1pPr marL="0" indent="0">
              <a:buNone/>
              <a:defRPr sz="3200"/>
            </a:lvl1pPr>
            <a:lvl2pPr marL="457218" indent="0">
              <a:buNone/>
              <a:defRPr sz="2800"/>
            </a:lvl2pPr>
            <a:lvl3pPr marL="914436" indent="0">
              <a:buNone/>
              <a:defRPr sz="2401"/>
            </a:lvl3pPr>
            <a:lvl4pPr marL="1371654" indent="0">
              <a:buNone/>
              <a:defRPr sz="2000"/>
            </a:lvl4pPr>
            <a:lvl5pPr marL="1828872" indent="0">
              <a:buNone/>
              <a:defRPr sz="2000"/>
            </a:lvl5pPr>
            <a:lvl6pPr marL="2286090" indent="0">
              <a:buNone/>
              <a:defRPr sz="2000"/>
            </a:lvl6pPr>
            <a:lvl7pPr marL="2743308" indent="0">
              <a:buNone/>
              <a:defRPr sz="2000"/>
            </a:lvl7pPr>
            <a:lvl8pPr marL="3200526" indent="0">
              <a:buNone/>
              <a:defRPr sz="2000"/>
            </a:lvl8pPr>
            <a:lvl9pPr marL="3657744" indent="0">
              <a:buNone/>
              <a:defRPr sz="2000"/>
            </a:lvl9pPr>
          </a:lstStyle>
          <a:p>
            <a:endParaRPr lang="de-DE"/>
          </a:p>
        </p:txBody>
      </p:sp>
      <p:sp>
        <p:nvSpPr>
          <p:cNvPr id="4" name="Textplatzhalter 3">
            <a:extLst>
              <a:ext uri="{FF2B5EF4-FFF2-40B4-BE49-F238E27FC236}">
                <a16:creationId xmlns:a16="http://schemas.microsoft.com/office/drawing/2014/main" id="{73249881-6B31-FBB2-6A35-D5A77D0F213B}"/>
              </a:ext>
            </a:extLst>
          </p:cNvPr>
          <p:cNvSpPr>
            <a:spLocks noGrp="1"/>
          </p:cNvSpPr>
          <p:nvPr>
            <p:ph type="body" sz="half" idx="2"/>
          </p:nvPr>
        </p:nvSpPr>
        <p:spPr>
          <a:xfrm>
            <a:off x="839790" y="2057400"/>
            <a:ext cx="3932237" cy="3811588"/>
          </a:xfrm>
        </p:spPr>
        <p:txBody>
          <a:bodyPr/>
          <a:lstStyle>
            <a:lvl1pPr marL="0" indent="0">
              <a:buNone/>
              <a:defRPr sz="1600"/>
            </a:lvl1pPr>
            <a:lvl2pPr marL="457218" indent="0">
              <a:buNone/>
              <a:defRPr sz="1400"/>
            </a:lvl2pPr>
            <a:lvl3pPr marL="914436" indent="0">
              <a:buNone/>
              <a:defRPr sz="1200"/>
            </a:lvl3pPr>
            <a:lvl4pPr marL="1371654" indent="0">
              <a:buNone/>
              <a:defRPr sz="1000"/>
            </a:lvl4pPr>
            <a:lvl5pPr marL="1828872" indent="0">
              <a:buNone/>
              <a:defRPr sz="1000"/>
            </a:lvl5pPr>
            <a:lvl6pPr marL="2286090" indent="0">
              <a:buNone/>
              <a:defRPr sz="1000"/>
            </a:lvl6pPr>
            <a:lvl7pPr marL="2743308" indent="0">
              <a:buNone/>
              <a:defRPr sz="1000"/>
            </a:lvl7pPr>
            <a:lvl8pPr marL="3200526" indent="0">
              <a:buNone/>
              <a:defRPr sz="1000"/>
            </a:lvl8pPr>
            <a:lvl9pPr marL="3657744"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547ECCB4-098C-6E12-B4D8-440748E1487E}"/>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6" name="Fußzeilenplatzhalter 5">
            <a:extLst>
              <a:ext uri="{FF2B5EF4-FFF2-40B4-BE49-F238E27FC236}">
                <a16:creationId xmlns:a16="http://schemas.microsoft.com/office/drawing/2014/main" id="{FEFDD197-3B4C-9435-63CC-8EBBED8072D6}"/>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B40099D-A295-46A2-920B-16676C283B4A}"/>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68765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585811-D5B1-6CB0-D654-84621DA58741}"/>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BA9803C2-5AD3-286D-8C99-9103F08F170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50184B3C-C704-A386-BE0A-8C831AB9D28D}"/>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5" name="Fußzeilenplatzhalter 4">
            <a:extLst>
              <a:ext uri="{FF2B5EF4-FFF2-40B4-BE49-F238E27FC236}">
                <a16:creationId xmlns:a16="http://schemas.microsoft.com/office/drawing/2014/main" id="{E99923F2-93BE-4BDC-2D8A-2E01E40A16D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3E2728B-4B2F-4785-5BC0-AC158A411266}"/>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2281858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7C74DCB-EEEF-5966-8571-42443B98D8BE}"/>
              </a:ext>
            </a:extLst>
          </p:cNvPr>
          <p:cNvSpPr>
            <a:spLocks noGrp="1"/>
          </p:cNvSpPr>
          <p:nvPr>
            <p:ph type="title" orient="vert"/>
          </p:nvPr>
        </p:nvSpPr>
        <p:spPr>
          <a:xfrm>
            <a:off x="8724900" y="365126"/>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7C1D6AA-7203-3A25-2479-21972195D83A}"/>
              </a:ext>
            </a:extLst>
          </p:cNvPr>
          <p:cNvSpPr>
            <a:spLocks noGrp="1"/>
          </p:cNvSpPr>
          <p:nvPr>
            <p:ph type="body" orient="vert" idx="1"/>
          </p:nvPr>
        </p:nvSpPr>
        <p:spPr>
          <a:xfrm>
            <a:off x="838200" y="365126"/>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103C178-6A14-9E8C-15A0-E8039DFEFA20}"/>
              </a:ext>
            </a:extLst>
          </p:cNvPr>
          <p:cNvSpPr>
            <a:spLocks noGrp="1"/>
          </p:cNvSpPr>
          <p:nvPr>
            <p:ph type="dt" sz="half" idx="10"/>
          </p:nvPr>
        </p:nvSpPr>
        <p:spPr/>
        <p:txBody>
          <a:bodyPr/>
          <a:lstStyle/>
          <a:p>
            <a:fld id="{3254B1E1-756E-4985-B1C5-0404A6B5F2D2}" type="datetimeFigureOut">
              <a:rPr lang="de-DE" smtClean="0"/>
              <a:t>14.09.2026</a:t>
            </a:fld>
            <a:endParaRPr lang="de-DE"/>
          </a:p>
        </p:txBody>
      </p:sp>
      <p:sp>
        <p:nvSpPr>
          <p:cNvPr id="5" name="Fußzeilenplatzhalter 4">
            <a:extLst>
              <a:ext uri="{FF2B5EF4-FFF2-40B4-BE49-F238E27FC236}">
                <a16:creationId xmlns:a16="http://schemas.microsoft.com/office/drawing/2014/main" id="{300F0A72-D670-BDFF-8380-0F41A4FDDAF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05413D7-68CF-4A60-A465-D70794650F63}"/>
              </a:ext>
            </a:extLst>
          </p:cNvPr>
          <p:cNvSpPr>
            <a:spLocks noGrp="1"/>
          </p:cNvSpPr>
          <p:nvPr>
            <p:ph type="sldNum" sz="quarter" idx="12"/>
          </p:nvPr>
        </p:nvSpPr>
        <p:spPr/>
        <p:txBody>
          <a:bodyPr/>
          <a:lstStyle/>
          <a:p>
            <a:fld id="{7A6F26AD-49E3-43D2-BA28-1A19A831EC66}" type="slidenum">
              <a:rPr lang="de-DE" smtClean="0"/>
              <a:t>‹Nr.›</a:t>
            </a:fld>
            <a:endParaRPr lang="de-DE"/>
          </a:p>
        </p:txBody>
      </p:sp>
    </p:spTree>
    <p:extLst>
      <p:ext uri="{BB962C8B-B14F-4D97-AF65-F5344CB8AC3E}">
        <p14:creationId xmlns:p14="http://schemas.microsoft.com/office/powerpoint/2010/main" val="34474189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E743D24-AAE0-B582-57D6-02B985BF6F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96A39DE-41AB-B5D7-DAF8-911AE8ED98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1C3824F2-CA22-2CFC-C388-59CEB769FD0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254B1E1-756E-4985-B1C5-0404A6B5F2D2}" type="datetimeFigureOut">
              <a:rPr lang="de-DE" smtClean="0"/>
              <a:t>14.09.2026</a:t>
            </a:fld>
            <a:endParaRPr lang="de-DE"/>
          </a:p>
        </p:txBody>
      </p:sp>
      <p:sp>
        <p:nvSpPr>
          <p:cNvPr id="5" name="Fußzeilenplatzhalter 4">
            <a:extLst>
              <a:ext uri="{FF2B5EF4-FFF2-40B4-BE49-F238E27FC236}">
                <a16:creationId xmlns:a16="http://schemas.microsoft.com/office/drawing/2014/main" id="{07B350B5-6B38-AE90-B7F0-26D28366C9CD}"/>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E0A13938-0854-09C9-D5E6-3F9075DE52B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6F26AD-49E3-43D2-BA28-1A19A831EC66}" type="slidenum">
              <a:rPr lang="de-DE" smtClean="0"/>
              <a:t>‹Nr.›</a:t>
            </a:fld>
            <a:endParaRPr lang="de-DE"/>
          </a:p>
        </p:txBody>
      </p:sp>
    </p:spTree>
    <p:extLst>
      <p:ext uri="{BB962C8B-B14F-4D97-AF65-F5344CB8AC3E}">
        <p14:creationId xmlns:p14="http://schemas.microsoft.com/office/powerpoint/2010/main" val="3765809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3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9" indent="-228609" algn="l" defTabSz="91443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27" indent="-228609" algn="l" defTabSz="914436" rtl="0" eaLnBrk="1" latinLnBrk="0" hangingPunct="1">
        <a:lnSpc>
          <a:spcPct val="90000"/>
        </a:lnSpc>
        <a:spcBef>
          <a:spcPts val="500"/>
        </a:spcBef>
        <a:buFont typeface="Arial" panose="020B0604020202020204" pitchFamily="34" charset="0"/>
        <a:buChar char="•"/>
        <a:defRPr sz="2401" kern="1200">
          <a:solidFill>
            <a:schemeClr val="tx1"/>
          </a:solidFill>
          <a:latin typeface="+mn-lt"/>
          <a:ea typeface="+mn-ea"/>
          <a:cs typeface="+mn-cs"/>
        </a:defRPr>
      </a:lvl2pPr>
      <a:lvl3pPr marL="1143045" indent="-228609" algn="l" defTabSz="91443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63" indent="-228609" algn="l" defTabSz="91443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82" indent="-228609" algn="l" defTabSz="91443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99" indent="-228609" algn="l" defTabSz="91443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18" indent="-228609" algn="l" defTabSz="91443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35" indent="-228609" algn="l" defTabSz="91443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54" indent="-228609" algn="l" defTabSz="91443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36" rtl="0" eaLnBrk="1" latinLnBrk="0" hangingPunct="1">
        <a:defRPr sz="1800" kern="1200">
          <a:solidFill>
            <a:schemeClr val="tx1"/>
          </a:solidFill>
          <a:latin typeface="+mn-lt"/>
          <a:ea typeface="+mn-ea"/>
          <a:cs typeface="+mn-cs"/>
        </a:defRPr>
      </a:lvl1pPr>
      <a:lvl2pPr marL="457218" algn="l" defTabSz="914436" rtl="0" eaLnBrk="1" latinLnBrk="0" hangingPunct="1">
        <a:defRPr sz="1800" kern="1200">
          <a:solidFill>
            <a:schemeClr val="tx1"/>
          </a:solidFill>
          <a:latin typeface="+mn-lt"/>
          <a:ea typeface="+mn-ea"/>
          <a:cs typeface="+mn-cs"/>
        </a:defRPr>
      </a:lvl2pPr>
      <a:lvl3pPr marL="914436" algn="l" defTabSz="914436" rtl="0" eaLnBrk="1" latinLnBrk="0" hangingPunct="1">
        <a:defRPr sz="1800" kern="1200">
          <a:solidFill>
            <a:schemeClr val="tx1"/>
          </a:solidFill>
          <a:latin typeface="+mn-lt"/>
          <a:ea typeface="+mn-ea"/>
          <a:cs typeface="+mn-cs"/>
        </a:defRPr>
      </a:lvl3pPr>
      <a:lvl4pPr marL="1371654" algn="l" defTabSz="914436" rtl="0" eaLnBrk="1" latinLnBrk="0" hangingPunct="1">
        <a:defRPr sz="1800" kern="1200">
          <a:solidFill>
            <a:schemeClr val="tx1"/>
          </a:solidFill>
          <a:latin typeface="+mn-lt"/>
          <a:ea typeface="+mn-ea"/>
          <a:cs typeface="+mn-cs"/>
        </a:defRPr>
      </a:lvl4pPr>
      <a:lvl5pPr marL="1828872" algn="l" defTabSz="914436" rtl="0" eaLnBrk="1" latinLnBrk="0" hangingPunct="1">
        <a:defRPr sz="1800" kern="1200">
          <a:solidFill>
            <a:schemeClr val="tx1"/>
          </a:solidFill>
          <a:latin typeface="+mn-lt"/>
          <a:ea typeface="+mn-ea"/>
          <a:cs typeface="+mn-cs"/>
        </a:defRPr>
      </a:lvl5pPr>
      <a:lvl6pPr marL="2286090" algn="l" defTabSz="914436" rtl="0" eaLnBrk="1" latinLnBrk="0" hangingPunct="1">
        <a:defRPr sz="1800" kern="1200">
          <a:solidFill>
            <a:schemeClr val="tx1"/>
          </a:solidFill>
          <a:latin typeface="+mn-lt"/>
          <a:ea typeface="+mn-ea"/>
          <a:cs typeface="+mn-cs"/>
        </a:defRPr>
      </a:lvl6pPr>
      <a:lvl7pPr marL="2743308" algn="l" defTabSz="914436" rtl="0" eaLnBrk="1" latinLnBrk="0" hangingPunct="1">
        <a:defRPr sz="1800" kern="1200">
          <a:solidFill>
            <a:schemeClr val="tx1"/>
          </a:solidFill>
          <a:latin typeface="+mn-lt"/>
          <a:ea typeface="+mn-ea"/>
          <a:cs typeface="+mn-cs"/>
        </a:defRPr>
      </a:lvl7pPr>
      <a:lvl8pPr marL="3200526" algn="l" defTabSz="914436" rtl="0" eaLnBrk="1" latinLnBrk="0" hangingPunct="1">
        <a:defRPr sz="1800" kern="1200">
          <a:solidFill>
            <a:schemeClr val="tx1"/>
          </a:solidFill>
          <a:latin typeface="+mn-lt"/>
          <a:ea typeface="+mn-ea"/>
          <a:cs typeface="+mn-cs"/>
        </a:defRPr>
      </a:lvl8pPr>
      <a:lvl9pPr marL="3657744" algn="l" defTabSz="91443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Grafik 27">
            <a:extLst>
              <a:ext uri="{FF2B5EF4-FFF2-40B4-BE49-F238E27FC236}">
                <a16:creationId xmlns:a16="http://schemas.microsoft.com/office/drawing/2014/main" id="{8504B58E-0483-CA24-1340-0D4BF4443999}"/>
              </a:ext>
            </a:extLst>
          </p:cNvPr>
          <p:cNvPicPr>
            <a:picLocks noChangeAspect="1"/>
          </p:cNvPicPr>
          <p:nvPr/>
        </p:nvPicPr>
        <p:blipFill>
          <a:blip r:embed="rId2"/>
          <a:stretch>
            <a:fillRect/>
          </a:stretch>
        </p:blipFill>
        <p:spPr>
          <a:xfrm>
            <a:off x="6925957" y="216575"/>
            <a:ext cx="4725463" cy="1427109"/>
          </a:xfrm>
          <a:prstGeom prst="rect">
            <a:avLst/>
          </a:prstGeom>
        </p:spPr>
      </p:pic>
      <p:grpSp>
        <p:nvGrpSpPr>
          <p:cNvPr id="7" name="object 2">
            <a:extLst>
              <a:ext uri="{FF2B5EF4-FFF2-40B4-BE49-F238E27FC236}">
                <a16:creationId xmlns:a16="http://schemas.microsoft.com/office/drawing/2014/main" id="{C62C6F11-3976-A298-20F4-E3709E3854CD}"/>
              </a:ext>
            </a:extLst>
          </p:cNvPr>
          <p:cNvGrpSpPr/>
          <p:nvPr/>
        </p:nvGrpSpPr>
        <p:grpSpPr>
          <a:xfrm>
            <a:off x="6468564" y="2108344"/>
            <a:ext cx="5314116" cy="4638911"/>
            <a:chOff x="0" y="2410790"/>
            <a:chExt cx="5328285" cy="5149215"/>
          </a:xfrm>
        </p:grpSpPr>
        <p:sp>
          <p:nvSpPr>
            <p:cNvPr id="8" name="object 3">
              <a:extLst>
                <a:ext uri="{FF2B5EF4-FFF2-40B4-BE49-F238E27FC236}">
                  <a16:creationId xmlns:a16="http://schemas.microsoft.com/office/drawing/2014/main" id="{4C568CE9-EBAF-8D1F-7FFB-E72E35746FA2}"/>
                </a:ext>
              </a:extLst>
            </p:cNvPr>
            <p:cNvSpPr/>
            <p:nvPr/>
          </p:nvSpPr>
          <p:spPr>
            <a:xfrm>
              <a:off x="0" y="2410790"/>
              <a:ext cx="5328285" cy="5149215"/>
            </a:xfrm>
            <a:custGeom>
              <a:avLst/>
              <a:gdLst/>
              <a:ahLst/>
              <a:cxnLst/>
              <a:rect l="l" t="t" r="r" b="b"/>
              <a:pathLst>
                <a:path w="5328285" h="5149215">
                  <a:moveTo>
                    <a:pt x="5328005" y="0"/>
                  </a:moveTo>
                  <a:lnTo>
                    <a:pt x="0" y="0"/>
                  </a:lnTo>
                  <a:lnTo>
                    <a:pt x="0" y="54000"/>
                  </a:lnTo>
                  <a:lnTo>
                    <a:pt x="0" y="108000"/>
                  </a:lnTo>
                  <a:lnTo>
                    <a:pt x="0" y="5149215"/>
                  </a:lnTo>
                  <a:lnTo>
                    <a:pt x="5328005" y="5149215"/>
                  </a:lnTo>
                  <a:lnTo>
                    <a:pt x="5328005" y="108000"/>
                  </a:lnTo>
                  <a:lnTo>
                    <a:pt x="5328005" y="54000"/>
                  </a:lnTo>
                  <a:lnTo>
                    <a:pt x="5328005" y="0"/>
                  </a:lnTo>
                  <a:close/>
                </a:path>
              </a:pathLst>
            </a:custGeom>
            <a:solidFill>
              <a:srgbClr val="8DC63F"/>
            </a:solidFill>
          </p:spPr>
          <p:txBody>
            <a:bodyPr wrap="square" lIns="0" tIns="0" rIns="0" bIns="0" rtlCol="0"/>
            <a:lstStyle/>
            <a:p>
              <a:endParaRPr/>
            </a:p>
          </p:txBody>
        </p:sp>
        <p:pic>
          <p:nvPicPr>
            <p:cNvPr id="9" name="object 4">
              <a:extLst>
                <a:ext uri="{FF2B5EF4-FFF2-40B4-BE49-F238E27FC236}">
                  <a16:creationId xmlns:a16="http://schemas.microsoft.com/office/drawing/2014/main" id="{763CD830-3C1E-D117-916C-FB34B2C778EB}"/>
                </a:ext>
              </a:extLst>
            </p:cNvPr>
            <p:cNvPicPr/>
            <p:nvPr/>
          </p:nvPicPr>
          <p:blipFill>
            <a:blip r:embed="rId3" cstate="print"/>
            <a:stretch>
              <a:fillRect/>
            </a:stretch>
          </p:blipFill>
          <p:spPr>
            <a:xfrm>
              <a:off x="0" y="2517571"/>
              <a:ext cx="5328005" cy="4934433"/>
            </a:xfrm>
            <a:prstGeom prst="rect">
              <a:avLst/>
            </a:prstGeom>
          </p:spPr>
        </p:pic>
        <p:sp>
          <p:nvSpPr>
            <p:cNvPr id="10" name="object 5">
              <a:extLst>
                <a:ext uri="{FF2B5EF4-FFF2-40B4-BE49-F238E27FC236}">
                  <a16:creationId xmlns:a16="http://schemas.microsoft.com/office/drawing/2014/main" id="{7837C159-7419-E1C8-5FEB-B28890C8B628}"/>
                </a:ext>
              </a:extLst>
            </p:cNvPr>
            <p:cNvSpPr/>
            <p:nvPr/>
          </p:nvSpPr>
          <p:spPr>
            <a:xfrm>
              <a:off x="4392005" y="2628003"/>
              <a:ext cx="720090" cy="720090"/>
            </a:xfrm>
            <a:custGeom>
              <a:avLst/>
              <a:gdLst/>
              <a:ahLst/>
              <a:cxnLst/>
              <a:rect l="l" t="t" r="r" b="b"/>
              <a:pathLst>
                <a:path w="720089" h="720089">
                  <a:moveTo>
                    <a:pt x="359994" y="0"/>
                  </a:moveTo>
                  <a:lnTo>
                    <a:pt x="311145" y="3286"/>
                  </a:lnTo>
                  <a:lnTo>
                    <a:pt x="264293" y="12859"/>
                  </a:lnTo>
                  <a:lnTo>
                    <a:pt x="219868" y="28290"/>
                  </a:lnTo>
                  <a:lnTo>
                    <a:pt x="178298" y="49150"/>
                  </a:lnTo>
                  <a:lnTo>
                    <a:pt x="140012" y="75010"/>
                  </a:lnTo>
                  <a:lnTo>
                    <a:pt x="105440" y="105441"/>
                  </a:lnTo>
                  <a:lnTo>
                    <a:pt x="75009" y="140015"/>
                  </a:lnTo>
                  <a:lnTo>
                    <a:pt x="49149" y="178302"/>
                  </a:lnTo>
                  <a:lnTo>
                    <a:pt x="28290" y="219873"/>
                  </a:lnTo>
                  <a:lnTo>
                    <a:pt x="12859" y="264301"/>
                  </a:lnTo>
                  <a:lnTo>
                    <a:pt x="3286" y="311155"/>
                  </a:lnTo>
                  <a:lnTo>
                    <a:pt x="0" y="360006"/>
                  </a:lnTo>
                  <a:lnTo>
                    <a:pt x="3286" y="408855"/>
                  </a:lnTo>
                  <a:lnTo>
                    <a:pt x="12859" y="455707"/>
                  </a:lnTo>
                  <a:lnTo>
                    <a:pt x="28290" y="500132"/>
                  </a:lnTo>
                  <a:lnTo>
                    <a:pt x="49149" y="541702"/>
                  </a:lnTo>
                  <a:lnTo>
                    <a:pt x="75009" y="579988"/>
                  </a:lnTo>
                  <a:lnTo>
                    <a:pt x="105440" y="614560"/>
                  </a:lnTo>
                  <a:lnTo>
                    <a:pt x="140012" y="644991"/>
                  </a:lnTo>
                  <a:lnTo>
                    <a:pt x="178298" y="670851"/>
                  </a:lnTo>
                  <a:lnTo>
                    <a:pt x="219868" y="691710"/>
                  </a:lnTo>
                  <a:lnTo>
                    <a:pt x="264293" y="707141"/>
                  </a:lnTo>
                  <a:lnTo>
                    <a:pt x="311145" y="716714"/>
                  </a:lnTo>
                  <a:lnTo>
                    <a:pt x="359994" y="720001"/>
                  </a:lnTo>
                  <a:lnTo>
                    <a:pt x="408843" y="716714"/>
                  </a:lnTo>
                  <a:lnTo>
                    <a:pt x="455694" y="707141"/>
                  </a:lnTo>
                  <a:lnTo>
                    <a:pt x="500119" y="691710"/>
                  </a:lnTo>
                  <a:lnTo>
                    <a:pt x="541689" y="670851"/>
                  </a:lnTo>
                  <a:lnTo>
                    <a:pt x="579975" y="644991"/>
                  </a:lnTo>
                  <a:lnTo>
                    <a:pt x="614548" y="614560"/>
                  </a:lnTo>
                  <a:lnTo>
                    <a:pt x="644978" y="579988"/>
                  </a:lnTo>
                  <a:lnTo>
                    <a:pt x="670838" y="541702"/>
                  </a:lnTo>
                  <a:lnTo>
                    <a:pt x="691698" y="500132"/>
                  </a:lnTo>
                  <a:lnTo>
                    <a:pt x="707129" y="455707"/>
                  </a:lnTo>
                  <a:lnTo>
                    <a:pt x="716702" y="408855"/>
                  </a:lnTo>
                  <a:lnTo>
                    <a:pt x="719988" y="360006"/>
                  </a:lnTo>
                  <a:lnTo>
                    <a:pt x="716702" y="311155"/>
                  </a:lnTo>
                  <a:lnTo>
                    <a:pt x="707129" y="264301"/>
                  </a:lnTo>
                  <a:lnTo>
                    <a:pt x="691698" y="219873"/>
                  </a:lnTo>
                  <a:lnTo>
                    <a:pt x="670838" y="178302"/>
                  </a:lnTo>
                  <a:lnTo>
                    <a:pt x="644978" y="140015"/>
                  </a:lnTo>
                  <a:lnTo>
                    <a:pt x="614548" y="105441"/>
                  </a:lnTo>
                  <a:lnTo>
                    <a:pt x="579975" y="75010"/>
                  </a:lnTo>
                  <a:lnTo>
                    <a:pt x="541689" y="49150"/>
                  </a:lnTo>
                  <a:lnTo>
                    <a:pt x="500119" y="28290"/>
                  </a:lnTo>
                  <a:lnTo>
                    <a:pt x="455694" y="12859"/>
                  </a:lnTo>
                  <a:lnTo>
                    <a:pt x="408843" y="3286"/>
                  </a:lnTo>
                  <a:lnTo>
                    <a:pt x="359994" y="0"/>
                  </a:lnTo>
                  <a:close/>
                </a:path>
              </a:pathLst>
            </a:custGeom>
            <a:solidFill>
              <a:srgbClr val="FFFFFF"/>
            </a:solidFill>
          </p:spPr>
          <p:txBody>
            <a:bodyPr wrap="square" lIns="0" tIns="0" rIns="0" bIns="0" rtlCol="0"/>
            <a:lstStyle/>
            <a:p>
              <a:endParaRPr/>
            </a:p>
          </p:txBody>
        </p:sp>
      </p:grpSp>
      <p:sp>
        <p:nvSpPr>
          <p:cNvPr id="21" name="Ellipse 20">
            <a:extLst>
              <a:ext uri="{FF2B5EF4-FFF2-40B4-BE49-F238E27FC236}">
                <a16:creationId xmlns:a16="http://schemas.microsoft.com/office/drawing/2014/main" id="{F5EBCEC1-6B71-BAB5-FCA1-3CA115D61629}"/>
              </a:ext>
            </a:extLst>
          </p:cNvPr>
          <p:cNvSpPr/>
          <p:nvPr/>
        </p:nvSpPr>
        <p:spPr>
          <a:xfrm>
            <a:off x="9764526" y="2107246"/>
            <a:ext cx="2168728" cy="151154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object 12">
            <a:extLst>
              <a:ext uri="{FF2B5EF4-FFF2-40B4-BE49-F238E27FC236}">
                <a16:creationId xmlns:a16="http://schemas.microsoft.com/office/drawing/2014/main" id="{E93F7AAB-BA60-3973-92F5-941219AD505F}"/>
              </a:ext>
            </a:extLst>
          </p:cNvPr>
          <p:cNvSpPr txBox="1"/>
          <p:nvPr/>
        </p:nvSpPr>
        <p:spPr>
          <a:xfrm>
            <a:off x="9386177" y="2638568"/>
            <a:ext cx="2805823" cy="628377"/>
          </a:xfrm>
          <a:prstGeom prst="rect">
            <a:avLst/>
          </a:prstGeom>
        </p:spPr>
        <p:txBody>
          <a:bodyPr vert="horz" wrap="square" lIns="0" tIns="12700" rIns="0" bIns="0" rtlCol="0">
            <a:spAutoFit/>
          </a:bodyPr>
          <a:lstStyle/>
          <a:p>
            <a:pPr algn="ctr">
              <a:lnSpc>
                <a:spcPct val="100000"/>
              </a:lnSpc>
              <a:spcBef>
                <a:spcPts val="100"/>
              </a:spcBef>
            </a:pPr>
            <a:r>
              <a:rPr lang="de-DE" sz="2000" b="1" spc="-10" dirty="0">
                <a:solidFill>
                  <a:srgbClr val="002B41"/>
                </a:solidFill>
                <a:latin typeface="Arial MT"/>
                <a:cs typeface="Arial MT"/>
              </a:rPr>
              <a:t>Veranstaltungen </a:t>
            </a:r>
            <a:endParaRPr sz="2000" b="1" dirty="0">
              <a:latin typeface="Arial MT"/>
              <a:cs typeface="Arial MT"/>
            </a:endParaRPr>
          </a:p>
          <a:p>
            <a:pPr algn="ctr">
              <a:lnSpc>
                <a:spcPct val="100000"/>
              </a:lnSpc>
            </a:pPr>
            <a:r>
              <a:rPr sz="2000" b="1" spc="-20" dirty="0">
                <a:solidFill>
                  <a:srgbClr val="002B41"/>
                </a:solidFill>
                <a:latin typeface="Arial"/>
                <a:cs typeface="Arial"/>
              </a:rPr>
              <a:t>202</a:t>
            </a:r>
            <a:r>
              <a:rPr lang="de-DE" sz="2000" b="1" spc="-20" dirty="0">
                <a:solidFill>
                  <a:srgbClr val="002B41"/>
                </a:solidFill>
                <a:latin typeface="Arial"/>
                <a:cs typeface="Arial"/>
              </a:rPr>
              <a:t>6</a:t>
            </a:r>
            <a:endParaRPr sz="2000" b="1" dirty="0">
              <a:latin typeface="Arial"/>
              <a:cs typeface="Arial"/>
            </a:endParaRPr>
          </a:p>
        </p:txBody>
      </p:sp>
      <p:sp>
        <p:nvSpPr>
          <p:cNvPr id="22" name="Textfeld 21">
            <a:extLst>
              <a:ext uri="{FF2B5EF4-FFF2-40B4-BE49-F238E27FC236}">
                <a16:creationId xmlns:a16="http://schemas.microsoft.com/office/drawing/2014/main" id="{2E35770B-DE46-8AB7-B164-D1D1A5590AEC}"/>
              </a:ext>
            </a:extLst>
          </p:cNvPr>
          <p:cNvSpPr txBox="1"/>
          <p:nvPr/>
        </p:nvSpPr>
        <p:spPr>
          <a:xfrm>
            <a:off x="445398" y="1940977"/>
            <a:ext cx="4987982" cy="4708981"/>
          </a:xfrm>
          <a:prstGeom prst="rect">
            <a:avLst/>
          </a:prstGeom>
          <a:noFill/>
        </p:spPr>
        <p:txBody>
          <a:bodyPr wrap="square">
            <a:spAutoFit/>
          </a:bodyPr>
          <a:lstStyle/>
          <a:p>
            <a:pPr algn="just"/>
            <a:r>
              <a:rPr lang="de-DE" sz="1200" dirty="0">
                <a:latin typeface="Arial" panose="020B0604020202020204" pitchFamily="34" charset="0"/>
                <a:cs typeface="Arial" panose="020B0604020202020204" pitchFamily="34" charset="0"/>
              </a:rPr>
              <a:t>Das Demenz- und Pflegenetz Grevenbroich Jüchen ist ein Zusammenschluss von Initiativen, Diensten und Einrichtungen zur Unterstützung von Menschen mit Pflegebedarf (Demenz u. a.) sowie ihren An- und Zugehörigen. Kooperationspartner sind unter anderem die Stadt Grevenbroich, Wohlfahrtsverbände, die Alzheimer Gesellschaft und die JONA Hospizbewegung.</a:t>
            </a:r>
          </a:p>
          <a:p>
            <a:pPr algn="just"/>
            <a:endParaRPr lang="de-DE" sz="1200" dirty="0">
              <a:latin typeface="Arial" panose="020B0604020202020204" pitchFamily="34" charset="0"/>
              <a:cs typeface="Arial" panose="020B0604020202020204" pitchFamily="34" charset="0"/>
            </a:endParaRPr>
          </a:p>
          <a:p>
            <a:pPr algn="just"/>
            <a:r>
              <a:rPr lang="de-DE" sz="1200" dirty="0">
                <a:latin typeface="Arial" panose="020B0604020202020204" pitchFamily="34" charset="0"/>
                <a:cs typeface="Arial" panose="020B0604020202020204" pitchFamily="34" charset="0"/>
              </a:rPr>
              <a:t>Im Rahmen einer Förderung für regionale Netzwerke des Landes Nordrhein-Westfalen organisiert das Demenz- und Pflegenetz Grevenbroich Jüchen eine Vielzahl von inklusiven Angeboten und Veranstaltungen. Diese richten sich an Menschen mit Pflegebedarf, ihre An- und Zugehörigen sowie an Seniorinnen und Senioren und weitere interessierte Bürgerinnen und Bürger. </a:t>
            </a:r>
          </a:p>
          <a:p>
            <a:pPr algn="just"/>
            <a:endParaRPr lang="de-DE" sz="1200" dirty="0">
              <a:latin typeface="Arial" panose="020B0604020202020204" pitchFamily="34" charset="0"/>
              <a:cs typeface="Arial" panose="020B0604020202020204" pitchFamily="34" charset="0"/>
            </a:endParaRPr>
          </a:p>
          <a:p>
            <a:r>
              <a:rPr lang="de-DE" sz="1200" b="1" dirty="0">
                <a:latin typeface="Arial" panose="020B0604020202020204" pitchFamily="34" charset="0"/>
                <a:cs typeface="Arial" panose="020B0604020202020204" pitchFamily="34" charset="0"/>
              </a:rPr>
              <a:t>INFORMATION und ANMELDUNG:</a:t>
            </a:r>
          </a:p>
          <a:p>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Caritasverband Rhein-Kreis Neuss e.V.</a:t>
            </a:r>
          </a:p>
          <a:p>
            <a:r>
              <a:rPr lang="de-DE" sz="1200" dirty="0">
                <a:latin typeface="Arial" panose="020B0604020202020204" pitchFamily="34" charset="0"/>
                <a:cs typeface="Arial" panose="020B0604020202020204" pitchFamily="34" charset="0"/>
              </a:rPr>
              <a:t>Beate Müller, Telefon 02181 238-381</a:t>
            </a:r>
          </a:p>
          <a:p>
            <a:r>
              <a:rPr lang="de-DE" sz="1200" dirty="0">
                <a:latin typeface="Arial" panose="020B0604020202020204" pitchFamily="34" charset="0"/>
                <a:cs typeface="Arial" panose="020B0604020202020204" pitchFamily="34" charset="0"/>
              </a:rPr>
              <a:t>Mail: beate.mueller@caritas-neuss.de</a:t>
            </a:r>
          </a:p>
          <a:p>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Deutsches Rotes Kreuz </a:t>
            </a:r>
          </a:p>
          <a:p>
            <a:r>
              <a:rPr lang="de-DE" sz="1200" dirty="0">
                <a:latin typeface="Arial" panose="020B0604020202020204" pitchFamily="34" charset="0"/>
                <a:cs typeface="Arial" panose="020B0604020202020204" pitchFamily="34" charset="0"/>
              </a:rPr>
              <a:t>Kreisverband Grevenbroich e. V.</a:t>
            </a:r>
          </a:p>
          <a:p>
            <a:r>
              <a:rPr lang="de-DE" sz="1200" dirty="0">
                <a:latin typeface="Arial" panose="020B0604020202020204" pitchFamily="34" charset="0"/>
                <a:cs typeface="Arial" panose="020B0604020202020204" pitchFamily="34" charset="0"/>
              </a:rPr>
              <a:t>Anja Peltzer, Telefon 02181 6500-24</a:t>
            </a:r>
          </a:p>
          <a:p>
            <a:r>
              <a:rPr lang="de-DE" sz="1200" dirty="0">
                <a:latin typeface="Arial" panose="020B0604020202020204" pitchFamily="34" charset="0"/>
                <a:cs typeface="Arial" panose="020B0604020202020204" pitchFamily="34" charset="0"/>
              </a:rPr>
              <a:t>Mail: apeltzer@drk-grevenbroich.de</a:t>
            </a:r>
          </a:p>
          <a:p>
            <a:pPr algn="just"/>
            <a:endParaRPr lang="de-DE" sz="1200" dirty="0">
              <a:latin typeface="Arial" panose="020B0604020202020204" pitchFamily="34" charset="0"/>
              <a:cs typeface="Arial" panose="020B0604020202020204" pitchFamily="34" charset="0"/>
            </a:endParaRPr>
          </a:p>
        </p:txBody>
      </p:sp>
      <p:pic>
        <p:nvPicPr>
          <p:cNvPr id="23" name="Grafik 22">
            <a:extLst>
              <a:ext uri="{FF2B5EF4-FFF2-40B4-BE49-F238E27FC236}">
                <a16:creationId xmlns:a16="http://schemas.microsoft.com/office/drawing/2014/main" id="{4910965C-0EC0-CE35-3578-F6A16328E77D}"/>
              </a:ext>
            </a:extLst>
          </p:cNvPr>
          <p:cNvPicPr>
            <a:picLocks noChangeAspect="1"/>
          </p:cNvPicPr>
          <p:nvPr/>
        </p:nvPicPr>
        <p:blipFill>
          <a:blip r:embed="rId2"/>
          <a:stretch>
            <a:fillRect/>
          </a:stretch>
        </p:blipFill>
        <p:spPr>
          <a:xfrm>
            <a:off x="1995184" y="555529"/>
            <a:ext cx="3270860" cy="987813"/>
          </a:xfrm>
          <a:prstGeom prst="rect">
            <a:avLst/>
          </a:prstGeom>
        </p:spPr>
      </p:pic>
    </p:spTree>
    <p:extLst>
      <p:ext uri="{BB962C8B-B14F-4D97-AF65-F5344CB8AC3E}">
        <p14:creationId xmlns:p14="http://schemas.microsoft.com/office/powerpoint/2010/main" val="2225662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2DB13-FC77-3754-462F-B3D618CE736D}"/>
            </a:ext>
          </a:extLst>
        </p:cNvPr>
        <p:cNvGrpSpPr/>
        <p:nvPr/>
      </p:nvGrpSpPr>
      <p:grpSpPr>
        <a:xfrm>
          <a:off x="0" y="0"/>
          <a:ext cx="0" cy="0"/>
          <a:chOff x="0" y="0"/>
          <a:chExt cx="0" cy="0"/>
        </a:xfrm>
      </p:grpSpPr>
      <p:sp>
        <p:nvSpPr>
          <p:cNvPr id="19" name="object 15">
            <a:extLst>
              <a:ext uri="{FF2B5EF4-FFF2-40B4-BE49-F238E27FC236}">
                <a16:creationId xmlns:a16="http://schemas.microsoft.com/office/drawing/2014/main" id="{E5B71FE5-8EEC-926A-F070-83CBEA480144}"/>
              </a:ext>
            </a:extLst>
          </p:cNvPr>
          <p:cNvSpPr/>
          <p:nvPr/>
        </p:nvSpPr>
        <p:spPr>
          <a:xfrm>
            <a:off x="6778866" y="555529"/>
            <a:ext cx="360045" cy="306705"/>
          </a:xfrm>
          <a:custGeom>
            <a:avLst/>
            <a:gdLst/>
            <a:ahLst/>
            <a:cxnLst/>
            <a:rect l="l" t="t" r="r" b="b"/>
            <a:pathLst>
              <a:path w="360044" h="306705">
                <a:moveTo>
                  <a:pt x="125996" y="122669"/>
                </a:moveTo>
                <a:lnTo>
                  <a:pt x="123317" y="119989"/>
                </a:lnTo>
                <a:lnTo>
                  <a:pt x="120002" y="119989"/>
                </a:lnTo>
                <a:lnTo>
                  <a:pt x="32689" y="119989"/>
                </a:lnTo>
                <a:lnTo>
                  <a:pt x="29997" y="122669"/>
                </a:lnTo>
                <a:lnTo>
                  <a:pt x="29997" y="129298"/>
                </a:lnTo>
                <a:lnTo>
                  <a:pt x="32689" y="131991"/>
                </a:lnTo>
                <a:lnTo>
                  <a:pt x="123317" y="131991"/>
                </a:lnTo>
                <a:lnTo>
                  <a:pt x="125996" y="129298"/>
                </a:lnTo>
                <a:lnTo>
                  <a:pt x="125996" y="122669"/>
                </a:lnTo>
                <a:close/>
              </a:path>
              <a:path w="360044" h="306705">
                <a:moveTo>
                  <a:pt x="132016" y="86664"/>
                </a:moveTo>
                <a:lnTo>
                  <a:pt x="129324" y="83985"/>
                </a:lnTo>
                <a:lnTo>
                  <a:pt x="126009" y="83985"/>
                </a:lnTo>
                <a:lnTo>
                  <a:pt x="32702" y="83985"/>
                </a:lnTo>
                <a:lnTo>
                  <a:pt x="30010" y="86664"/>
                </a:lnTo>
                <a:lnTo>
                  <a:pt x="30010" y="93294"/>
                </a:lnTo>
                <a:lnTo>
                  <a:pt x="32702" y="95986"/>
                </a:lnTo>
                <a:lnTo>
                  <a:pt x="129324" y="95986"/>
                </a:lnTo>
                <a:lnTo>
                  <a:pt x="132016" y="93294"/>
                </a:lnTo>
                <a:lnTo>
                  <a:pt x="132016" y="86664"/>
                </a:lnTo>
                <a:close/>
              </a:path>
              <a:path w="360044" h="306705">
                <a:moveTo>
                  <a:pt x="168008" y="50685"/>
                </a:moveTo>
                <a:lnTo>
                  <a:pt x="165315" y="47993"/>
                </a:lnTo>
                <a:lnTo>
                  <a:pt x="32689" y="47993"/>
                </a:lnTo>
                <a:lnTo>
                  <a:pt x="30010" y="50685"/>
                </a:lnTo>
                <a:lnTo>
                  <a:pt x="30010" y="57315"/>
                </a:lnTo>
                <a:lnTo>
                  <a:pt x="32689" y="59994"/>
                </a:lnTo>
                <a:lnTo>
                  <a:pt x="36004" y="59994"/>
                </a:lnTo>
                <a:lnTo>
                  <a:pt x="165315" y="59994"/>
                </a:lnTo>
                <a:lnTo>
                  <a:pt x="168008" y="57315"/>
                </a:lnTo>
                <a:lnTo>
                  <a:pt x="168008" y="50685"/>
                </a:lnTo>
                <a:close/>
              </a:path>
              <a:path w="360044" h="306705">
                <a:moveTo>
                  <a:pt x="324002" y="182676"/>
                </a:moveTo>
                <a:lnTo>
                  <a:pt x="321322" y="179997"/>
                </a:lnTo>
                <a:lnTo>
                  <a:pt x="318008" y="179997"/>
                </a:lnTo>
                <a:lnTo>
                  <a:pt x="176695" y="179997"/>
                </a:lnTo>
                <a:lnTo>
                  <a:pt x="174002" y="182676"/>
                </a:lnTo>
                <a:lnTo>
                  <a:pt x="174002" y="189306"/>
                </a:lnTo>
                <a:lnTo>
                  <a:pt x="176695" y="191998"/>
                </a:lnTo>
                <a:lnTo>
                  <a:pt x="321322" y="191998"/>
                </a:lnTo>
                <a:lnTo>
                  <a:pt x="324002" y="189306"/>
                </a:lnTo>
                <a:lnTo>
                  <a:pt x="324002" y="182676"/>
                </a:lnTo>
                <a:close/>
              </a:path>
              <a:path w="360044" h="306705">
                <a:moveTo>
                  <a:pt x="324002" y="146672"/>
                </a:moveTo>
                <a:lnTo>
                  <a:pt x="321322" y="143992"/>
                </a:lnTo>
                <a:lnTo>
                  <a:pt x="318008" y="143992"/>
                </a:lnTo>
                <a:lnTo>
                  <a:pt x="176695" y="143992"/>
                </a:lnTo>
                <a:lnTo>
                  <a:pt x="174002" y="146672"/>
                </a:lnTo>
                <a:lnTo>
                  <a:pt x="174002" y="153301"/>
                </a:lnTo>
                <a:lnTo>
                  <a:pt x="176695" y="155994"/>
                </a:lnTo>
                <a:lnTo>
                  <a:pt x="321322" y="155994"/>
                </a:lnTo>
                <a:lnTo>
                  <a:pt x="324002" y="153301"/>
                </a:lnTo>
                <a:lnTo>
                  <a:pt x="324002" y="146672"/>
                </a:lnTo>
                <a:close/>
              </a:path>
              <a:path w="360044" h="306705">
                <a:moveTo>
                  <a:pt x="324002" y="110667"/>
                </a:moveTo>
                <a:lnTo>
                  <a:pt x="321322" y="107988"/>
                </a:lnTo>
                <a:lnTo>
                  <a:pt x="318008" y="107988"/>
                </a:lnTo>
                <a:lnTo>
                  <a:pt x="176695" y="107988"/>
                </a:lnTo>
                <a:lnTo>
                  <a:pt x="174002" y="110667"/>
                </a:lnTo>
                <a:lnTo>
                  <a:pt x="174002" y="117297"/>
                </a:lnTo>
                <a:lnTo>
                  <a:pt x="176695" y="119989"/>
                </a:lnTo>
                <a:lnTo>
                  <a:pt x="321322" y="119989"/>
                </a:lnTo>
                <a:lnTo>
                  <a:pt x="324002" y="117297"/>
                </a:lnTo>
                <a:lnTo>
                  <a:pt x="324002" y="110667"/>
                </a:lnTo>
                <a:close/>
              </a:path>
              <a:path w="360044" h="306705">
                <a:moveTo>
                  <a:pt x="360006" y="113995"/>
                </a:moveTo>
                <a:lnTo>
                  <a:pt x="355752" y="92989"/>
                </a:lnTo>
                <a:lnTo>
                  <a:pt x="348005" y="81521"/>
                </a:lnTo>
                <a:lnTo>
                  <a:pt x="348005" y="113995"/>
                </a:lnTo>
                <a:lnTo>
                  <a:pt x="348005" y="185991"/>
                </a:lnTo>
                <a:lnTo>
                  <a:pt x="344690" y="202323"/>
                </a:lnTo>
                <a:lnTo>
                  <a:pt x="335686" y="215671"/>
                </a:lnTo>
                <a:lnTo>
                  <a:pt x="322338" y="224675"/>
                </a:lnTo>
                <a:lnTo>
                  <a:pt x="306006" y="227990"/>
                </a:lnTo>
                <a:lnTo>
                  <a:pt x="290690" y="227990"/>
                </a:lnTo>
                <a:lnTo>
                  <a:pt x="287997" y="230682"/>
                </a:lnTo>
                <a:lnTo>
                  <a:pt x="287997" y="285508"/>
                </a:lnTo>
                <a:lnTo>
                  <a:pt x="231127" y="228625"/>
                </a:lnTo>
                <a:lnTo>
                  <a:pt x="229603" y="227990"/>
                </a:lnTo>
                <a:lnTo>
                  <a:pt x="192011" y="227990"/>
                </a:lnTo>
                <a:lnTo>
                  <a:pt x="175666" y="224675"/>
                </a:lnTo>
                <a:lnTo>
                  <a:pt x="162318" y="215671"/>
                </a:lnTo>
                <a:lnTo>
                  <a:pt x="153314" y="202323"/>
                </a:lnTo>
                <a:lnTo>
                  <a:pt x="149999" y="185991"/>
                </a:lnTo>
                <a:lnTo>
                  <a:pt x="149999" y="179997"/>
                </a:lnTo>
                <a:lnTo>
                  <a:pt x="149999" y="113995"/>
                </a:lnTo>
                <a:lnTo>
                  <a:pt x="153314" y="97650"/>
                </a:lnTo>
                <a:lnTo>
                  <a:pt x="162318" y="84302"/>
                </a:lnTo>
                <a:lnTo>
                  <a:pt x="175666" y="75298"/>
                </a:lnTo>
                <a:lnTo>
                  <a:pt x="192011" y="71996"/>
                </a:lnTo>
                <a:lnTo>
                  <a:pt x="306006" y="71996"/>
                </a:lnTo>
                <a:lnTo>
                  <a:pt x="322338" y="75298"/>
                </a:lnTo>
                <a:lnTo>
                  <a:pt x="335686" y="84302"/>
                </a:lnTo>
                <a:lnTo>
                  <a:pt x="344690" y="97650"/>
                </a:lnTo>
                <a:lnTo>
                  <a:pt x="348005" y="113995"/>
                </a:lnTo>
                <a:lnTo>
                  <a:pt x="348005" y="81521"/>
                </a:lnTo>
                <a:lnTo>
                  <a:pt x="344170" y="75831"/>
                </a:lnTo>
                <a:lnTo>
                  <a:pt x="338493" y="71996"/>
                </a:lnTo>
                <a:lnTo>
                  <a:pt x="327025" y="64249"/>
                </a:lnTo>
                <a:lnTo>
                  <a:pt x="306006" y="59994"/>
                </a:lnTo>
                <a:lnTo>
                  <a:pt x="222008" y="59994"/>
                </a:lnTo>
                <a:lnTo>
                  <a:pt x="222008" y="54000"/>
                </a:lnTo>
                <a:lnTo>
                  <a:pt x="217741" y="32981"/>
                </a:lnTo>
                <a:lnTo>
                  <a:pt x="210007" y="21513"/>
                </a:lnTo>
                <a:lnTo>
                  <a:pt x="210007" y="54000"/>
                </a:lnTo>
                <a:lnTo>
                  <a:pt x="210007" y="59994"/>
                </a:lnTo>
                <a:lnTo>
                  <a:pt x="192011" y="59994"/>
                </a:lnTo>
                <a:lnTo>
                  <a:pt x="170992" y="64249"/>
                </a:lnTo>
                <a:lnTo>
                  <a:pt x="153835" y="75831"/>
                </a:lnTo>
                <a:lnTo>
                  <a:pt x="142265" y="92989"/>
                </a:lnTo>
                <a:lnTo>
                  <a:pt x="138010" y="113995"/>
                </a:lnTo>
                <a:lnTo>
                  <a:pt x="138010" y="167995"/>
                </a:lnTo>
                <a:lnTo>
                  <a:pt x="118414" y="167995"/>
                </a:lnTo>
                <a:lnTo>
                  <a:pt x="116890" y="168630"/>
                </a:lnTo>
                <a:lnTo>
                  <a:pt x="71996" y="213512"/>
                </a:lnTo>
                <a:lnTo>
                  <a:pt x="71996" y="170675"/>
                </a:lnTo>
                <a:lnTo>
                  <a:pt x="69316" y="167995"/>
                </a:lnTo>
                <a:lnTo>
                  <a:pt x="54000" y="167995"/>
                </a:lnTo>
                <a:lnTo>
                  <a:pt x="37668" y="164680"/>
                </a:lnTo>
                <a:lnTo>
                  <a:pt x="24320" y="155676"/>
                </a:lnTo>
                <a:lnTo>
                  <a:pt x="15316" y="142328"/>
                </a:lnTo>
                <a:lnTo>
                  <a:pt x="12001" y="125996"/>
                </a:lnTo>
                <a:lnTo>
                  <a:pt x="12001" y="54000"/>
                </a:lnTo>
                <a:lnTo>
                  <a:pt x="15316" y="37655"/>
                </a:lnTo>
                <a:lnTo>
                  <a:pt x="24320" y="24307"/>
                </a:lnTo>
                <a:lnTo>
                  <a:pt x="37668" y="15303"/>
                </a:lnTo>
                <a:lnTo>
                  <a:pt x="54000" y="11988"/>
                </a:lnTo>
                <a:lnTo>
                  <a:pt x="168008" y="11988"/>
                </a:lnTo>
                <a:lnTo>
                  <a:pt x="184353" y="15303"/>
                </a:lnTo>
                <a:lnTo>
                  <a:pt x="197688" y="24307"/>
                </a:lnTo>
                <a:lnTo>
                  <a:pt x="206692" y="37655"/>
                </a:lnTo>
                <a:lnTo>
                  <a:pt x="210007" y="54000"/>
                </a:lnTo>
                <a:lnTo>
                  <a:pt x="210007" y="21513"/>
                </a:lnTo>
                <a:lnTo>
                  <a:pt x="206171" y="15824"/>
                </a:lnTo>
                <a:lnTo>
                  <a:pt x="200482" y="11988"/>
                </a:lnTo>
                <a:lnTo>
                  <a:pt x="189014" y="4254"/>
                </a:lnTo>
                <a:lnTo>
                  <a:pt x="168008" y="0"/>
                </a:lnTo>
                <a:lnTo>
                  <a:pt x="54000" y="0"/>
                </a:lnTo>
                <a:lnTo>
                  <a:pt x="32994" y="4254"/>
                </a:lnTo>
                <a:lnTo>
                  <a:pt x="15836" y="15824"/>
                </a:lnTo>
                <a:lnTo>
                  <a:pt x="4267" y="32981"/>
                </a:lnTo>
                <a:lnTo>
                  <a:pt x="0" y="54000"/>
                </a:lnTo>
                <a:lnTo>
                  <a:pt x="0" y="125996"/>
                </a:lnTo>
                <a:lnTo>
                  <a:pt x="4267" y="147002"/>
                </a:lnTo>
                <a:lnTo>
                  <a:pt x="15836" y="164160"/>
                </a:lnTo>
                <a:lnTo>
                  <a:pt x="32994" y="175729"/>
                </a:lnTo>
                <a:lnTo>
                  <a:pt x="54000" y="179997"/>
                </a:lnTo>
                <a:lnTo>
                  <a:pt x="60007" y="179997"/>
                </a:lnTo>
                <a:lnTo>
                  <a:pt x="60007" y="230416"/>
                </a:lnTo>
                <a:lnTo>
                  <a:pt x="61468" y="232613"/>
                </a:lnTo>
                <a:lnTo>
                  <a:pt x="65951" y="234467"/>
                </a:lnTo>
                <a:lnTo>
                  <a:pt x="68529" y="233946"/>
                </a:lnTo>
                <a:lnTo>
                  <a:pt x="88963" y="213512"/>
                </a:lnTo>
                <a:lnTo>
                  <a:pt x="122491" y="179997"/>
                </a:lnTo>
                <a:lnTo>
                  <a:pt x="138010" y="179997"/>
                </a:lnTo>
                <a:lnTo>
                  <a:pt x="138010" y="185991"/>
                </a:lnTo>
                <a:lnTo>
                  <a:pt x="142265" y="206997"/>
                </a:lnTo>
                <a:lnTo>
                  <a:pt x="153835" y="224155"/>
                </a:lnTo>
                <a:lnTo>
                  <a:pt x="170992" y="235724"/>
                </a:lnTo>
                <a:lnTo>
                  <a:pt x="192011" y="239991"/>
                </a:lnTo>
                <a:lnTo>
                  <a:pt x="225513" y="239991"/>
                </a:lnTo>
                <a:lnTo>
                  <a:pt x="291477" y="305943"/>
                </a:lnTo>
                <a:lnTo>
                  <a:pt x="294068" y="306463"/>
                </a:lnTo>
                <a:lnTo>
                  <a:pt x="298538" y="304609"/>
                </a:lnTo>
                <a:lnTo>
                  <a:pt x="300012" y="302412"/>
                </a:lnTo>
                <a:lnTo>
                  <a:pt x="300012" y="285508"/>
                </a:lnTo>
                <a:lnTo>
                  <a:pt x="300012" y="239991"/>
                </a:lnTo>
                <a:lnTo>
                  <a:pt x="306006" y="239991"/>
                </a:lnTo>
                <a:lnTo>
                  <a:pt x="327025" y="235724"/>
                </a:lnTo>
                <a:lnTo>
                  <a:pt x="344170" y="224155"/>
                </a:lnTo>
                <a:lnTo>
                  <a:pt x="355752" y="206997"/>
                </a:lnTo>
                <a:lnTo>
                  <a:pt x="360006" y="185991"/>
                </a:lnTo>
                <a:lnTo>
                  <a:pt x="360006" y="113995"/>
                </a:lnTo>
                <a:close/>
              </a:path>
            </a:pathLst>
          </a:custGeom>
          <a:solidFill>
            <a:srgbClr val="FFFFFF"/>
          </a:solidFill>
        </p:spPr>
        <p:txBody>
          <a:bodyPr wrap="square" lIns="0" tIns="0" rIns="0" bIns="0" rtlCol="0"/>
          <a:lstStyle/>
          <a:p>
            <a:endParaRPr/>
          </a:p>
        </p:txBody>
      </p:sp>
      <p:pic>
        <p:nvPicPr>
          <p:cNvPr id="23" name="Grafik 22">
            <a:extLst>
              <a:ext uri="{FF2B5EF4-FFF2-40B4-BE49-F238E27FC236}">
                <a16:creationId xmlns:a16="http://schemas.microsoft.com/office/drawing/2014/main" id="{FBDE32B7-CCC5-273F-9CB1-4E3CF3D3C404}"/>
              </a:ext>
            </a:extLst>
          </p:cNvPr>
          <p:cNvPicPr>
            <a:picLocks noChangeAspect="1"/>
          </p:cNvPicPr>
          <p:nvPr/>
        </p:nvPicPr>
        <p:blipFill>
          <a:blip r:embed="rId2"/>
          <a:stretch>
            <a:fillRect/>
          </a:stretch>
        </p:blipFill>
        <p:spPr>
          <a:xfrm>
            <a:off x="8506353" y="464349"/>
            <a:ext cx="3270860" cy="987813"/>
          </a:xfrm>
          <a:prstGeom prst="rect">
            <a:avLst/>
          </a:prstGeom>
        </p:spPr>
      </p:pic>
      <p:sp>
        <p:nvSpPr>
          <p:cNvPr id="31" name="Textfeld 30">
            <a:extLst>
              <a:ext uri="{FF2B5EF4-FFF2-40B4-BE49-F238E27FC236}">
                <a16:creationId xmlns:a16="http://schemas.microsoft.com/office/drawing/2014/main" id="{689EDE1F-1683-2791-B333-4DACF2E9E39B}"/>
              </a:ext>
            </a:extLst>
          </p:cNvPr>
          <p:cNvSpPr txBox="1"/>
          <p:nvPr/>
        </p:nvSpPr>
        <p:spPr>
          <a:xfrm>
            <a:off x="260712" y="555529"/>
            <a:ext cx="5150712" cy="2616101"/>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600" b="1" i="0" u="none" strike="noStrike" kern="100" cap="none" spc="0" normalizeH="0" baseline="0" noProof="0" dirty="0">
                <a:ln>
                  <a:noFill/>
                </a:ln>
                <a:solidFill>
                  <a:srgbClr val="00B050"/>
                </a:solidFill>
                <a:effectLst/>
                <a:uLnTx/>
                <a:uFillTx/>
                <a:latin typeface="Arial" panose="020B0604020202020204" pitchFamily="34" charset="0"/>
                <a:ea typeface="+mn-ea"/>
                <a:cs typeface="Times New Roman" panose="02020603050405020304" pitchFamily="18" charset="0"/>
              </a:rPr>
              <a:t>ERFAHRUNGSAUSTAUSCH FÜR ANGEHÖRIGE VON MENSCHEN MIT DEMENZ</a:t>
            </a:r>
          </a:p>
          <a:p>
            <a:pPr algn="just"/>
            <a:r>
              <a:rPr lang="de-DE" sz="1200" dirty="0">
                <a:latin typeface="Arial" panose="020B0604020202020204" pitchFamily="34" charset="0"/>
                <a:cs typeface="Arial" panose="020B0604020202020204" pitchFamily="34" charset="0"/>
              </a:rPr>
              <a:t>Der Erfahrungsaustausch bietet Angehörigen von Menschen mit Demenz die Möglichkeit, in vertraulicher Runde über die eigene Situation zu berichten. Im Gespräch bekommen die Teilnehmer Anregungen, ihren Alltag für sich und ihre Angehörigen zu erleichtern. </a:t>
            </a:r>
          </a:p>
          <a:p>
            <a:endParaRPr lang="de-DE" sz="1200" dirty="0">
              <a:latin typeface="Arial" panose="020B0604020202020204" pitchFamily="34" charset="0"/>
              <a:cs typeface="Arial" panose="020B0604020202020204" pitchFamily="34" charset="0"/>
            </a:endParaRPr>
          </a:p>
          <a:p>
            <a:r>
              <a:rPr lang="de-DE" sz="1200" b="1" dirty="0">
                <a:latin typeface="Arial" panose="020B0604020202020204" pitchFamily="34" charset="0"/>
                <a:cs typeface="Arial" panose="020B0604020202020204" pitchFamily="34" charset="0"/>
              </a:rPr>
              <a:t>Caritasverband Rhein-Kreis Neuss e. V.</a:t>
            </a:r>
          </a:p>
          <a:p>
            <a:r>
              <a:rPr lang="de-DE" sz="1200" b="1" dirty="0" err="1">
                <a:latin typeface="Arial" panose="020B0604020202020204" pitchFamily="34" charset="0"/>
                <a:cs typeface="Arial" panose="020B0604020202020204" pitchFamily="34" charset="0"/>
              </a:rPr>
              <a:t>Montanusstr</a:t>
            </a:r>
            <a:r>
              <a:rPr lang="de-DE" sz="1200" b="1" dirty="0">
                <a:latin typeface="Arial" panose="020B0604020202020204" pitchFamily="34" charset="0"/>
                <a:cs typeface="Arial" panose="020B0604020202020204" pitchFamily="34" charset="0"/>
              </a:rPr>
              <a:t>. 42 , 41515 Grevenbroich-Stadtmitte</a:t>
            </a:r>
          </a:p>
          <a:p>
            <a:r>
              <a:rPr lang="de-DE" sz="1200" dirty="0">
                <a:latin typeface="Arial" panose="020B0604020202020204" pitchFamily="34" charset="0"/>
                <a:cs typeface="Arial" panose="020B0604020202020204" pitchFamily="34" charset="0"/>
              </a:rPr>
              <a:t>Raum 1.130</a:t>
            </a:r>
          </a:p>
          <a:p>
            <a:r>
              <a:rPr lang="de-DE" sz="1200" dirty="0">
                <a:latin typeface="Arial" panose="020B0604020202020204" pitchFamily="34" charset="0"/>
                <a:cs typeface="Arial" panose="020B0604020202020204" pitchFamily="34" charset="0"/>
              </a:rPr>
              <a:t>Kurstag: Montag, jeweils von 18:30 Uhr bis 20:00 Uhr</a:t>
            </a:r>
          </a:p>
          <a:p>
            <a:r>
              <a:rPr lang="de-DE" sz="1200" dirty="0">
                <a:latin typeface="Arial" panose="020B0604020202020204" pitchFamily="34" charset="0"/>
                <a:cs typeface="Arial" panose="020B0604020202020204" pitchFamily="34" charset="0"/>
              </a:rPr>
              <a:t>Termine: 05.01; 02.02.; 02.03.; 13.04.; 04.05.; 01.06.;06.07.; 03.08.; 07.09.; 05.10.; 02.11.; 07.12.		 </a:t>
            </a:r>
          </a:p>
        </p:txBody>
      </p:sp>
      <p:sp>
        <p:nvSpPr>
          <p:cNvPr id="2" name="Textfeld 1">
            <a:extLst>
              <a:ext uri="{FF2B5EF4-FFF2-40B4-BE49-F238E27FC236}">
                <a16:creationId xmlns:a16="http://schemas.microsoft.com/office/drawing/2014/main" id="{7A731499-58BE-87B2-4F23-B29893C12F6C}"/>
              </a:ext>
            </a:extLst>
          </p:cNvPr>
          <p:cNvSpPr txBox="1"/>
          <p:nvPr/>
        </p:nvSpPr>
        <p:spPr>
          <a:xfrm>
            <a:off x="260712" y="3590794"/>
            <a:ext cx="5150712" cy="3170099"/>
          </a:xfrm>
          <a:prstGeom prst="rect">
            <a:avLst/>
          </a:prstGeom>
          <a:noFill/>
        </p:spPr>
        <p:txBody>
          <a:bodyPr wrap="square">
            <a:spAutoFit/>
          </a:bodyPr>
          <a:lstStyle/>
          <a:p>
            <a:pPr>
              <a:buNone/>
            </a:pPr>
            <a:r>
              <a:rPr lang="de-DE" sz="1600" b="1" kern="100" dirty="0">
                <a:solidFill>
                  <a:srgbClr val="00B050"/>
                </a:solidFill>
                <a:latin typeface="Arial" panose="020B0604020202020204" pitchFamily="34" charset="0"/>
                <a:cs typeface="Times New Roman" panose="02020603050405020304" pitchFamily="18" charset="0"/>
              </a:rPr>
              <a:t>SELBSTHILFEGRUPPE FÜR MENSCHEN MIT BEGINNENDER ODER VERDACHT AUF DEMENZ</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Die Selbsthilfegruppe für Menschen mit beginnender Demenz oder Verdacht auf Demenz bietet Raum für angeregte und vertrauliche Gespräche. Nicht nur über Demenz. Sorgen und Gefühle können in diskreter Atmosphäre angesprochen werden. Es gibt auch Platz für positive Erlebnisse. Die Teilnehmenden der Gruppe bestimmen selbst, worüber sie sich austauschen möchten.</a:t>
            </a:r>
          </a:p>
          <a:p>
            <a:pPr algn="just">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200" b="1" kern="100" dirty="0">
                <a:effectLst/>
                <a:latin typeface="Arial" panose="020B0604020202020204" pitchFamily="34" charset="0"/>
                <a:ea typeface="Aptos" panose="020B0004020202020204" pitchFamily="34" charset="0"/>
                <a:cs typeface="Times New Roman" panose="02020603050405020304" pitchFamily="18" charset="0"/>
              </a:rPr>
              <a:t>Caritasverband Rhein-Kreis Neuss e. V.</a:t>
            </a:r>
          </a:p>
          <a:p>
            <a:pPr>
              <a:buNone/>
            </a:pPr>
            <a:r>
              <a:rPr lang="de-DE" sz="1200" b="1" kern="100" dirty="0" err="1">
                <a:effectLst/>
                <a:latin typeface="Arial" panose="020B0604020202020204" pitchFamily="34" charset="0"/>
                <a:ea typeface="Aptos" panose="020B0004020202020204" pitchFamily="34" charset="0"/>
                <a:cs typeface="Times New Roman" panose="02020603050405020304" pitchFamily="18" charset="0"/>
              </a:rPr>
              <a:t>Montanusstr</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 42   41515 Grevenbroich-Stadtmitte</a:t>
            </a:r>
          </a:p>
          <a:p>
            <a:r>
              <a:rPr lang="de-DE" sz="1200" dirty="0">
                <a:latin typeface="Arial" panose="020B0604020202020204" pitchFamily="34" charset="0"/>
                <a:cs typeface="Arial" panose="020B0604020202020204" pitchFamily="34" charset="0"/>
              </a:rPr>
              <a:t>Raum 1.130</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Kurstag: Dienstag, jeweils von 15:00 Uhr bis 16:30 Uhr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Termine: 13.01.; 10.02.; 10.03.; 14.04.; 12.05.; 09.06.; 14.07.; 11.08.; 08.09.; 13.10.; 10.11.; 08.12.</a:t>
            </a:r>
          </a:p>
          <a:p>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p:txBody>
      </p:sp>
      <p:sp>
        <p:nvSpPr>
          <p:cNvPr id="11" name="Textfeld 10">
            <a:extLst>
              <a:ext uri="{FF2B5EF4-FFF2-40B4-BE49-F238E27FC236}">
                <a16:creationId xmlns:a16="http://schemas.microsoft.com/office/drawing/2014/main" id="{29672BAD-69A3-9309-0D51-F6DCEC5ED0B1}"/>
              </a:ext>
            </a:extLst>
          </p:cNvPr>
          <p:cNvSpPr txBox="1"/>
          <p:nvPr/>
        </p:nvSpPr>
        <p:spPr>
          <a:xfrm>
            <a:off x="6299462" y="6384710"/>
            <a:ext cx="6728381" cy="307777"/>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400" b="1" i="0" u="none" strike="noStrike" kern="1200" cap="none" spc="0" normalizeH="0" baseline="0" noProof="0" dirty="0">
                <a:ln>
                  <a:noFill/>
                </a:ln>
                <a:solidFill>
                  <a:srgbClr val="38B54A"/>
                </a:solidFill>
                <a:effectLst/>
                <a:uLnTx/>
                <a:uFillTx/>
                <a:latin typeface="Arial"/>
                <a:ea typeface="+mn-ea"/>
                <a:cs typeface="Arial"/>
              </a:rPr>
              <a:t>ALLE ANGEBOTE SIND FÜR DIE TEILNEHMENDEN KOSTENFREI!</a:t>
            </a:r>
            <a:endParaRPr kumimoji="0" lang="de-DE"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2" name="object 14">
            <a:extLst>
              <a:ext uri="{FF2B5EF4-FFF2-40B4-BE49-F238E27FC236}">
                <a16:creationId xmlns:a16="http://schemas.microsoft.com/office/drawing/2014/main" id="{85576B8E-830B-E9E3-C557-39B57BA7E964}"/>
              </a:ext>
            </a:extLst>
          </p:cNvPr>
          <p:cNvSpPr/>
          <p:nvPr/>
        </p:nvSpPr>
        <p:spPr>
          <a:xfrm>
            <a:off x="11282953" y="5764770"/>
            <a:ext cx="648335" cy="525780"/>
          </a:xfrm>
          <a:custGeom>
            <a:avLst/>
            <a:gdLst/>
            <a:ahLst/>
            <a:cxnLst/>
            <a:rect l="l" t="t" r="r" b="b"/>
            <a:pathLst>
              <a:path w="648335" h="525780">
                <a:moveTo>
                  <a:pt x="648004" y="0"/>
                </a:moveTo>
                <a:lnTo>
                  <a:pt x="316852" y="0"/>
                </a:lnTo>
                <a:lnTo>
                  <a:pt x="270030" y="3435"/>
                </a:lnTo>
                <a:lnTo>
                  <a:pt x="225340" y="13415"/>
                </a:lnTo>
                <a:lnTo>
                  <a:pt x="183275" y="29448"/>
                </a:lnTo>
                <a:lnTo>
                  <a:pt x="144322" y="51046"/>
                </a:lnTo>
                <a:lnTo>
                  <a:pt x="108973" y="77717"/>
                </a:lnTo>
                <a:lnTo>
                  <a:pt x="77718" y="108971"/>
                </a:lnTo>
                <a:lnTo>
                  <a:pt x="51046" y="144319"/>
                </a:lnTo>
                <a:lnTo>
                  <a:pt x="29448" y="183270"/>
                </a:lnTo>
                <a:lnTo>
                  <a:pt x="13415" y="225333"/>
                </a:lnTo>
                <a:lnTo>
                  <a:pt x="3435" y="270020"/>
                </a:lnTo>
                <a:lnTo>
                  <a:pt x="0" y="316839"/>
                </a:lnTo>
                <a:lnTo>
                  <a:pt x="0" y="525335"/>
                </a:lnTo>
                <a:lnTo>
                  <a:pt x="331152" y="525348"/>
                </a:lnTo>
                <a:lnTo>
                  <a:pt x="377974" y="521912"/>
                </a:lnTo>
                <a:lnTo>
                  <a:pt x="422663" y="511933"/>
                </a:lnTo>
                <a:lnTo>
                  <a:pt x="464729" y="495899"/>
                </a:lnTo>
                <a:lnTo>
                  <a:pt x="503682" y="474301"/>
                </a:lnTo>
                <a:lnTo>
                  <a:pt x="539031" y="447629"/>
                </a:lnTo>
                <a:lnTo>
                  <a:pt x="570286" y="416374"/>
                </a:lnTo>
                <a:lnTo>
                  <a:pt x="596958" y="381025"/>
                </a:lnTo>
                <a:lnTo>
                  <a:pt x="618555" y="342073"/>
                </a:lnTo>
                <a:lnTo>
                  <a:pt x="634589" y="300007"/>
                </a:lnTo>
                <a:lnTo>
                  <a:pt x="644569" y="255318"/>
                </a:lnTo>
                <a:lnTo>
                  <a:pt x="648004" y="208495"/>
                </a:lnTo>
                <a:lnTo>
                  <a:pt x="648004" y="0"/>
                </a:lnTo>
                <a:close/>
              </a:path>
            </a:pathLst>
          </a:custGeom>
          <a:solidFill>
            <a:srgbClr val="38B54A"/>
          </a:solidFill>
        </p:spPr>
        <p:txBody>
          <a:bodyPr wrap="square" lIns="0" tIns="0" rIns="0" bIns="0" rtlCol="0"/>
          <a:lstStyle/>
          <a:p>
            <a:endParaRPr/>
          </a:p>
        </p:txBody>
      </p:sp>
      <p:sp>
        <p:nvSpPr>
          <p:cNvPr id="16" name="Textfeld 15">
            <a:extLst>
              <a:ext uri="{FF2B5EF4-FFF2-40B4-BE49-F238E27FC236}">
                <a16:creationId xmlns:a16="http://schemas.microsoft.com/office/drawing/2014/main" id="{0EBE837A-4680-3B93-6208-2756AE03C129}"/>
              </a:ext>
            </a:extLst>
          </p:cNvPr>
          <p:cNvSpPr txBox="1"/>
          <p:nvPr/>
        </p:nvSpPr>
        <p:spPr>
          <a:xfrm>
            <a:off x="6938068" y="1744723"/>
            <a:ext cx="4309507" cy="3108543"/>
          </a:xfrm>
          <a:prstGeom prst="rect">
            <a:avLst/>
          </a:prstGeom>
          <a:noFill/>
        </p:spPr>
        <p:txBody>
          <a:bodyPr wrap="square">
            <a:spAutoFit/>
          </a:bodyPr>
          <a:lstStyle/>
          <a:p>
            <a:pPr>
              <a:buNone/>
            </a:pPr>
            <a:r>
              <a:rPr lang="de-DE" sz="1600" b="1" kern="100" dirty="0">
                <a:solidFill>
                  <a:srgbClr val="00B050"/>
                </a:solidFill>
                <a:latin typeface="Arial" panose="020B0604020202020204" pitchFamily="34" charset="0"/>
                <a:cs typeface="Times New Roman" panose="02020603050405020304" pitchFamily="18" charset="0"/>
              </a:rPr>
              <a:t>„KUNST AUS DEM KOFFER“</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Mit viel guter Stimmung bringt Claudia Kaufmann den Teilnehmenden ein Bild eines Künstlers mal auf eine ganz andere Art nah. Die Teilnehmenden „erfassen“ das Bild mit Hilfe eines Koffers voller Requisiten, die zum Bild passen. Erinnerungen und Gefühle werden angesprochen und es ergeben sich angeregte Gespräche.  </a:t>
            </a:r>
          </a:p>
          <a:p>
            <a:pPr>
              <a:buNone/>
            </a:pPr>
            <a:endParaRPr lang="de-DE" sz="1200" kern="100" dirty="0">
              <a:latin typeface="Arial" panose="020B0604020202020204" pitchFamily="34" charset="0"/>
              <a:ea typeface="Aptos" panose="020B0004020202020204" pitchFamily="34" charset="0"/>
              <a:cs typeface="Times New Roman" panose="02020603050405020304" pitchFamily="18" charset="0"/>
            </a:endParaRPr>
          </a:p>
          <a:p>
            <a:r>
              <a:rPr lang="de-DE" sz="1200" b="1" dirty="0">
                <a:latin typeface="Arial" panose="020B0604020202020204" pitchFamily="34" charset="0"/>
                <a:cs typeface="Arial" panose="020B0604020202020204" pitchFamily="34" charset="0"/>
              </a:rPr>
              <a:t>Grevenbroich: </a:t>
            </a:r>
          </a:p>
          <a:p>
            <a:r>
              <a:rPr lang="de-DE" sz="1200" b="1" dirty="0">
                <a:latin typeface="Arial" panose="020B0604020202020204" pitchFamily="34" charset="0"/>
                <a:cs typeface="Arial" panose="020B0604020202020204" pitchFamily="34" charset="0"/>
              </a:rPr>
              <a:t>„Café Alltäglich“ </a:t>
            </a:r>
          </a:p>
          <a:p>
            <a:r>
              <a:rPr lang="de-DE" sz="1200" b="1" dirty="0">
                <a:latin typeface="Arial" panose="020B0604020202020204" pitchFamily="34" charset="0"/>
                <a:cs typeface="Arial" panose="020B0604020202020204" pitchFamily="34" charset="0"/>
              </a:rPr>
              <a:t>Im Pfarrheim St. Peter und Paul, </a:t>
            </a:r>
          </a:p>
          <a:p>
            <a:r>
              <a:rPr lang="de-DE" sz="1200" b="1" dirty="0">
                <a:latin typeface="Arial" panose="020B0604020202020204" pitchFamily="34" charset="0"/>
                <a:cs typeface="Arial" panose="020B0604020202020204" pitchFamily="34" charset="0"/>
              </a:rPr>
              <a:t>Ostwall 16</a:t>
            </a:r>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Donnerstag, 16.04., </a:t>
            </a:r>
          </a:p>
          <a:p>
            <a:r>
              <a:rPr lang="de-DE" sz="1200" dirty="0">
                <a:latin typeface="Arial" panose="020B0604020202020204" pitchFamily="34" charset="0"/>
                <a:cs typeface="Arial" panose="020B0604020202020204" pitchFamily="34" charset="0"/>
              </a:rPr>
              <a:t>10:00 Uhr – 11:30 Uhr</a:t>
            </a:r>
          </a:p>
          <a:p>
            <a:endParaRPr lang="de-DE" sz="1200" dirty="0">
              <a:latin typeface="Arial" panose="020B0604020202020204" pitchFamily="34" charset="0"/>
              <a:cs typeface="Arial" panose="020B0604020202020204" pitchFamily="34" charset="0"/>
            </a:endParaRPr>
          </a:p>
        </p:txBody>
      </p:sp>
      <p:pic>
        <p:nvPicPr>
          <p:cNvPr id="5" name="Grafik 4">
            <a:extLst>
              <a:ext uri="{FF2B5EF4-FFF2-40B4-BE49-F238E27FC236}">
                <a16:creationId xmlns:a16="http://schemas.microsoft.com/office/drawing/2014/main" id="{A3E1867C-7776-8E7C-0220-1AF7989F26AF}"/>
              </a:ext>
            </a:extLst>
          </p:cNvPr>
          <p:cNvPicPr>
            <a:picLocks noChangeAspect="1"/>
          </p:cNvPicPr>
          <p:nvPr/>
        </p:nvPicPr>
        <p:blipFill>
          <a:blip r:embed="rId3"/>
          <a:stretch>
            <a:fillRect/>
          </a:stretch>
        </p:blipFill>
        <p:spPr>
          <a:xfrm rot="617852">
            <a:off x="8898314" y="4446453"/>
            <a:ext cx="2168729" cy="1626547"/>
          </a:xfrm>
          <a:prstGeom prst="rect">
            <a:avLst/>
          </a:prstGeom>
        </p:spPr>
      </p:pic>
    </p:spTree>
    <p:extLst>
      <p:ext uri="{BB962C8B-B14F-4D97-AF65-F5344CB8AC3E}">
        <p14:creationId xmlns:p14="http://schemas.microsoft.com/office/powerpoint/2010/main" val="717938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DAEE1-E135-08F7-DE7A-7C8BB361B9CD}"/>
            </a:ext>
          </a:extLst>
        </p:cNvPr>
        <p:cNvGrpSpPr/>
        <p:nvPr/>
      </p:nvGrpSpPr>
      <p:grpSpPr>
        <a:xfrm>
          <a:off x="0" y="0"/>
          <a:ext cx="0" cy="0"/>
          <a:chOff x="0" y="0"/>
          <a:chExt cx="0" cy="0"/>
        </a:xfrm>
      </p:grpSpPr>
      <p:pic>
        <p:nvPicPr>
          <p:cNvPr id="23" name="Grafik 22">
            <a:extLst>
              <a:ext uri="{FF2B5EF4-FFF2-40B4-BE49-F238E27FC236}">
                <a16:creationId xmlns:a16="http://schemas.microsoft.com/office/drawing/2014/main" id="{08A49120-3B4C-C8A6-71BA-84B7E743F8BD}"/>
              </a:ext>
            </a:extLst>
          </p:cNvPr>
          <p:cNvPicPr>
            <a:picLocks noChangeAspect="1"/>
          </p:cNvPicPr>
          <p:nvPr/>
        </p:nvPicPr>
        <p:blipFill>
          <a:blip r:embed="rId2"/>
          <a:stretch>
            <a:fillRect/>
          </a:stretch>
        </p:blipFill>
        <p:spPr>
          <a:xfrm>
            <a:off x="8506353" y="464349"/>
            <a:ext cx="3270860" cy="987813"/>
          </a:xfrm>
          <a:prstGeom prst="rect">
            <a:avLst/>
          </a:prstGeom>
        </p:spPr>
      </p:pic>
      <p:sp>
        <p:nvSpPr>
          <p:cNvPr id="4" name="Textfeld 3">
            <a:extLst>
              <a:ext uri="{FF2B5EF4-FFF2-40B4-BE49-F238E27FC236}">
                <a16:creationId xmlns:a16="http://schemas.microsoft.com/office/drawing/2014/main" id="{0F6A2798-C619-8804-5AFB-82E5D0ECAA49}"/>
              </a:ext>
            </a:extLst>
          </p:cNvPr>
          <p:cNvSpPr txBox="1"/>
          <p:nvPr/>
        </p:nvSpPr>
        <p:spPr>
          <a:xfrm>
            <a:off x="276014" y="904460"/>
            <a:ext cx="5137122" cy="5386090"/>
          </a:xfrm>
          <a:prstGeom prst="rect">
            <a:avLst/>
          </a:prstGeom>
          <a:noFill/>
        </p:spPr>
        <p:txBody>
          <a:bodyPr wrap="square">
            <a:spAutoFit/>
          </a:bodyPr>
          <a:lstStyle/>
          <a:p>
            <a:pPr>
              <a:buNone/>
            </a:pPr>
            <a:r>
              <a:rPr lang="de-DE" sz="1600" b="1" kern="100" dirty="0">
                <a:solidFill>
                  <a:srgbClr val="00B050"/>
                </a:solidFill>
                <a:latin typeface="Arial" panose="020B0604020202020204" pitchFamily="34" charset="0"/>
                <a:cs typeface="Times New Roman" panose="02020603050405020304" pitchFamily="18" charset="0"/>
              </a:rPr>
              <a:t>FARBENFREUDE</a:t>
            </a:r>
          </a:p>
          <a:p>
            <a:pPr>
              <a:buNone/>
            </a:pPr>
            <a:r>
              <a:rPr lang="de-DE" sz="1600" b="1" kern="100" dirty="0">
                <a:solidFill>
                  <a:srgbClr val="00B050"/>
                </a:solidFill>
                <a:latin typeface="Arial" panose="020B0604020202020204" pitchFamily="34" charset="0"/>
                <a:cs typeface="Times New Roman" panose="02020603050405020304" pitchFamily="18" charset="0"/>
              </a:rPr>
              <a:t>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In dieser Seminarreihe möchten wir Ihnen zeigen, wie Sie durch kreative Aktivitäten Stress vorbeugen und Ihre seelische Widerstandskraft stärken können. Kunst bietet unzählige Möglichkeiten, um Achtsamkeit und Entspannung in den Familienalltag zu integrieren und gleichzeitig Ihre eigenen kreativen Fähigkeiten (wieder) zu entdecken.</a:t>
            </a: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200" b="1" kern="100" dirty="0">
                <a:effectLst/>
                <a:latin typeface="Arial" panose="020B0604020202020204" pitchFamily="34" charset="0"/>
                <a:ea typeface="Aptos" panose="020B0004020202020204" pitchFamily="34" charset="0"/>
                <a:cs typeface="Times New Roman" panose="02020603050405020304" pitchFamily="18" charset="0"/>
              </a:rPr>
              <a:t>Was erwartet Sie?</a:t>
            </a: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marL="342900" lvl="0" indent="-342900" algn="just">
              <a:buSzPts val="1000"/>
              <a:buFont typeface="Symbol" panose="05050102010706020507" pitchFamily="18" charset="2"/>
              <a:buChar char=""/>
              <a:tabLst>
                <a:tab pos="457200" algn="l"/>
              </a:tabLst>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Durch einfache, aber wirkungsvolle Kunstaktivitäten fördern wir Ihre Selbstfürsorge und helfen Ihnen, die Balance im Familienalltag zu finden.</a:t>
            </a:r>
          </a:p>
          <a:p>
            <a:pPr marL="342900" lvl="0" indent="-342900" algn="just">
              <a:buSzPts val="1000"/>
              <a:buFont typeface="Symbol" panose="05050102010706020507" pitchFamily="18" charset="2"/>
              <a:buChar char=""/>
              <a:tabLst>
                <a:tab pos="457200" algn="l"/>
              </a:tabLst>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Nutzen Sie die Gelegenheit, sich mit anderen Teilnehmenden auszutauschen und gemeinsam neue Wege für Achtsamkeit und Kreativität zu entdecken.</a:t>
            </a:r>
          </a:p>
          <a:p>
            <a:pPr marL="342900" lvl="0" indent="-342900">
              <a:buSzPts val="1000"/>
              <a:buFont typeface="Symbol" panose="05050102010706020507" pitchFamily="18" charset="2"/>
              <a:buChar char=""/>
              <a:tabLst>
                <a:tab pos="457200" algn="l"/>
              </a:tabLst>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kern="100" dirty="0">
                <a:effectLst/>
                <a:latin typeface="Arial" panose="020B0604020202020204" pitchFamily="34" charset="0"/>
                <a:ea typeface="Aptos" panose="020B0004020202020204" pitchFamily="34" charset="0"/>
                <a:cs typeface="Times New Roman" panose="02020603050405020304" pitchFamily="18" charset="0"/>
              </a:rPr>
              <a:t>Leitung: 	Miriam Riemer, Künstlerin und 			Anja Peltzer, Dipl. Sozialpädagogin</a:t>
            </a:r>
          </a:p>
          <a:p>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200" b="1" kern="100" dirty="0">
                <a:effectLst/>
                <a:latin typeface="Arial" panose="020B0604020202020204" pitchFamily="34" charset="0"/>
                <a:ea typeface="Aptos" panose="020B0004020202020204" pitchFamily="34" charset="0"/>
                <a:cs typeface="Times New Roman" panose="02020603050405020304" pitchFamily="18" charset="0"/>
              </a:rPr>
              <a:t>Jüchen: </a:t>
            </a:r>
            <a:r>
              <a:rPr lang="de-DE" sz="1200" b="1" kern="100" dirty="0" err="1">
                <a:effectLst/>
                <a:latin typeface="Arial" panose="020B0604020202020204" pitchFamily="34" charset="0"/>
                <a:ea typeface="Aptos" panose="020B0004020202020204" pitchFamily="34" charset="0"/>
                <a:cs typeface="Times New Roman" panose="02020603050405020304" pitchFamily="18" charset="0"/>
              </a:rPr>
              <a:t>Malzeit!Studio</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 Markt 37 </a:t>
            </a: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kern="100" dirty="0">
                <a:effectLst/>
                <a:latin typeface="Arial" panose="020B0604020202020204" pitchFamily="34" charset="0"/>
                <a:ea typeface="Aptos" panose="020B0004020202020204" pitchFamily="34" charset="0"/>
                <a:cs typeface="Times New Roman" panose="02020603050405020304" pitchFamily="18" charset="0"/>
              </a:rPr>
              <a:t>Kurstag: Dienstag - jeweils 12:00-14:15 Uhr </a:t>
            </a:r>
          </a:p>
          <a:p>
            <a:r>
              <a:rPr lang="de-DE" sz="1200" kern="100" dirty="0">
                <a:effectLst/>
                <a:latin typeface="Arial" panose="020B0604020202020204" pitchFamily="34" charset="0"/>
                <a:ea typeface="Aptos" panose="020B0004020202020204" pitchFamily="34" charset="0"/>
                <a:cs typeface="Times New Roman" panose="02020603050405020304" pitchFamily="18" charset="0"/>
              </a:rPr>
              <a:t>Termine: 20.01.;24.02.; 17.03.; 28.04.; 19.05.; 16.06.; 07.07.;25.08.; 22.09.; 27.10.; </a:t>
            </a:r>
            <a:r>
              <a:rPr lang="de-DE" sz="1200" kern="100" dirty="0">
                <a:latin typeface="Arial" panose="020B0604020202020204" pitchFamily="34" charset="0"/>
                <a:ea typeface="Aptos" panose="020B0004020202020204" pitchFamily="34" charset="0"/>
                <a:cs typeface="Times New Roman" panose="02020603050405020304" pitchFamily="18" charset="0"/>
              </a:rPr>
              <a:t>10</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.11.; 15.12. </a:t>
            </a:r>
          </a:p>
          <a:p>
            <a:endParaRPr lang="de-DE" sz="1200" b="1" kern="100" dirty="0">
              <a:latin typeface="Arial" panose="020B0604020202020204" pitchFamily="34" charset="0"/>
              <a:ea typeface="Aptos" panose="020B0004020202020204" pitchFamily="34" charset="0"/>
              <a:cs typeface="Times New Roman" panose="02020603050405020304" pitchFamily="18" charset="0"/>
            </a:endParaRPr>
          </a:p>
          <a:p>
            <a:r>
              <a:rPr lang="de-DE" sz="1200" b="1" dirty="0">
                <a:latin typeface="Arial" panose="020B0604020202020204" pitchFamily="34" charset="0"/>
                <a:cs typeface="Arial" panose="020B0604020202020204" pitchFamily="34" charset="0"/>
              </a:rPr>
              <a:t>Grevenbroich: Netzwerk </a:t>
            </a:r>
            <a:r>
              <a:rPr lang="de-DE" sz="1200" b="1" dirty="0" err="1">
                <a:latin typeface="Arial" panose="020B0604020202020204" pitchFamily="34" charset="0"/>
                <a:cs typeface="Arial" panose="020B0604020202020204" pitchFamily="34" charset="0"/>
              </a:rPr>
              <a:t>Oelgasse</a:t>
            </a:r>
            <a:r>
              <a:rPr lang="de-DE" sz="1200" b="1" dirty="0">
                <a:latin typeface="Arial" panose="020B0604020202020204" pitchFamily="34" charset="0"/>
                <a:cs typeface="Arial" panose="020B0604020202020204" pitchFamily="34" charset="0"/>
              </a:rPr>
              <a:t>, </a:t>
            </a:r>
            <a:r>
              <a:rPr lang="de-DE" sz="1200" b="1" dirty="0" err="1">
                <a:latin typeface="Arial" panose="020B0604020202020204" pitchFamily="34" charset="0"/>
                <a:cs typeface="Arial" panose="020B0604020202020204" pitchFamily="34" charset="0"/>
              </a:rPr>
              <a:t>Oelgasse</a:t>
            </a:r>
            <a:r>
              <a:rPr lang="de-DE" sz="1200" b="1" dirty="0">
                <a:latin typeface="Arial" panose="020B0604020202020204" pitchFamily="34" charset="0"/>
                <a:cs typeface="Arial" panose="020B0604020202020204" pitchFamily="34" charset="0"/>
              </a:rPr>
              <a:t> 12 </a:t>
            </a:r>
            <a:endParaRPr lang="de-DE" sz="1200" dirty="0">
              <a:latin typeface="Arial" panose="020B0604020202020204" pitchFamily="34" charset="0"/>
              <a:cs typeface="Arial" panose="020B0604020202020204" pitchFamily="34" charset="0"/>
            </a:endParaRPr>
          </a:p>
          <a:p>
            <a:r>
              <a:rPr lang="de-DE" sz="1200" dirty="0">
                <a:latin typeface="Arial" panose="020B0604020202020204" pitchFamily="34" charset="0"/>
                <a:cs typeface="Arial" panose="020B0604020202020204" pitchFamily="34" charset="0"/>
              </a:rPr>
              <a:t>Kurstag: Freitag - jeweils 13:00-15:15 Uhr</a:t>
            </a:r>
          </a:p>
          <a:p>
            <a:r>
              <a:rPr lang="de-DE" sz="1200" dirty="0">
                <a:latin typeface="Arial" panose="020B0604020202020204" pitchFamily="34" charset="0"/>
                <a:cs typeface="Arial" panose="020B0604020202020204" pitchFamily="34" charset="0"/>
              </a:rPr>
              <a:t>Termine: 16.01.; 13.2.; 13:03.; 22.04.; 08.05.; 12.06.; 10.07.;28.08.; 18.09.; 09.10.; 06.11.; 11.12.</a:t>
            </a:r>
          </a:p>
        </p:txBody>
      </p:sp>
      <p:sp>
        <p:nvSpPr>
          <p:cNvPr id="10" name="Textfeld 9">
            <a:extLst>
              <a:ext uri="{FF2B5EF4-FFF2-40B4-BE49-F238E27FC236}">
                <a16:creationId xmlns:a16="http://schemas.microsoft.com/office/drawing/2014/main" id="{516BE042-FC90-21B3-98DC-349F2CFFBDF6}"/>
              </a:ext>
            </a:extLst>
          </p:cNvPr>
          <p:cNvSpPr txBox="1"/>
          <p:nvPr/>
        </p:nvSpPr>
        <p:spPr>
          <a:xfrm>
            <a:off x="6778865" y="1862872"/>
            <a:ext cx="4998348" cy="4093428"/>
          </a:xfrm>
          <a:prstGeom prst="rect">
            <a:avLst/>
          </a:prstGeom>
          <a:noFill/>
        </p:spPr>
        <p:txBody>
          <a:bodyPr wrap="square">
            <a:spAutoFit/>
          </a:bodyPr>
          <a:lstStyle/>
          <a:p>
            <a:r>
              <a:rPr lang="de-DE" sz="1600" b="1" kern="100" dirty="0">
                <a:solidFill>
                  <a:srgbClr val="00B050"/>
                </a:solidFill>
                <a:latin typeface="Arial" panose="020B0604020202020204" pitchFamily="34" charset="0"/>
                <a:cs typeface="Times New Roman" panose="02020603050405020304" pitchFamily="18" charset="0"/>
              </a:rPr>
              <a:t>GESANG UND TANZ </a:t>
            </a:r>
          </a:p>
          <a:p>
            <a:r>
              <a:rPr lang="de-DE" sz="1600" b="1" kern="100" dirty="0">
                <a:solidFill>
                  <a:srgbClr val="00B050"/>
                </a:solidFill>
                <a:latin typeface="Arial" panose="020B0604020202020204" pitchFamily="34" charset="0"/>
                <a:cs typeface="Times New Roman" panose="02020603050405020304" pitchFamily="18" charset="0"/>
              </a:rPr>
              <a:t>IM MUSEUM VILLA ERCKENS</a:t>
            </a: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i="1" kern="100" dirty="0">
                <a:effectLst/>
                <a:latin typeface="Arial" panose="020B0604020202020204" pitchFamily="34" charset="0"/>
                <a:ea typeface="Aptos" panose="020B0004020202020204" pitchFamily="34" charset="0"/>
                <a:cs typeface="Times New Roman" panose="02020603050405020304" pitchFamily="18" charset="0"/>
              </a:rPr>
              <a:t>„En </a:t>
            </a:r>
            <a:r>
              <a:rPr lang="de-DE" sz="1200" i="1" kern="100" dirty="0" err="1">
                <a:effectLst/>
                <a:latin typeface="Arial" panose="020B0604020202020204" pitchFamily="34" charset="0"/>
                <a:ea typeface="Aptos" panose="020B0004020202020204" pitchFamily="34" charset="0"/>
                <a:cs typeface="Times New Roman" panose="02020603050405020304" pitchFamily="18" charset="0"/>
              </a:rPr>
              <a:t>dr</a:t>
            </a:r>
            <a:r>
              <a:rPr lang="de-DE" sz="1200" i="1" kern="100" dirty="0">
                <a:effectLst/>
                <a:latin typeface="Arial" panose="020B0604020202020204" pitchFamily="34" charset="0"/>
                <a:ea typeface="Aptos" panose="020B0004020202020204" pitchFamily="34" charset="0"/>
                <a:cs typeface="Times New Roman" panose="02020603050405020304" pitchFamily="18" charset="0"/>
              </a:rPr>
              <a:t> </a:t>
            </a:r>
            <a:r>
              <a:rPr lang="de-DE" sz="1200" i="1" kern="100" dirty="0" err="1">
                <a:effectLst/>
                <a:latin typeface="Arial" panose="020B0604020202020204" pitchFamily="34" charset="0"/>
                <a:ea typeface="Aptos" panose="020B0004020202020204" pitchFamily="34" charset="0"/>
                <a:cs typeface="Times New Roman" panose="02020603050405020304" pitchFamily="18" charset="0"/>
              </a:rPr>
              <a:t>Kayjass</a:t>
            </a:r>
            <a:r>
              <a:rPr lang="de-DE" sz="1200" i="1" kern="100" dirty="0">
                <a:effectLst/>
                <a:latin typeface="Arial" panose="020B0604020202020204" pitchFamily="34" charset="0"/>
                <a:ea typeface="Aptos" panose="020B0004020202020204" pitchFamily="34" charset="0"/>
                <a:cs typeface="Times New Roman" panose="02020603050405020304" pitchFamily="18" charset="0"/>
              </a:rPr>
              <a:t> Nummer Null“  - </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Kölsche Lieder </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mit den Fidelen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Granufinken</a:t>
            </a: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kern="100" dirty="0">
                <a:latin typeface="Arial" panose="020B0604020202020204" pitchFamily="34" charset="0"/>
                <a:ea typeface="Aptos" panose="020B0004020202020204" pitchFamily="34" charset="0"/>
                <a:cs typeface="Times New Roman" panose="02020603050405020304" pitchFamily="18" charset="0"/>
              </a:rPr>
              <a:t>11.02.26 um 15:00 Uhr</a:t>
            </a:r>
            <a:endParaRPr lang="de-DE" sz="1200" i="1" kern="100" dirty="0">
              <a:latin typeface="Arial" panose="020B0604020202020204" pitchFamily="34" charset="0"/>
              <a:ea typeface="Aptos" panose="020B0004020202020204" pitchFamily="34" charset="0"/>
              <a:cs typeface="Times New Roman" panose="02020603050405020304" pitchFamily="18" charset="0"/>
            </a:endParaRPr>
          </a:p>
          <a:p>
            <a:pPr>
              <a:buNone/>
            </a:pP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i="1" kern="100" dirty="0">
                <a:effectLst/>
                <a:latin typeface="Arial" panose="020B0604020202020204" pitchFamily="34" charset="0"/>
                <a:ea typeface="Aptos" panose="020B0004020202020204" pitchFamily="34" charset="0"/>
                <a:cs typeface="Times New Roman" panose="02020603050405020304" pitchFamily="18" charset="0"/>
              </a:rPr>
              <a:t>„Kein schöner Land“ - </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Volksliedersingen </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mit Stefan Pelzer-Florack</a:t>
            </a:r>
          </a:p>
          <a:p>
            <a:pPr>
              <a:buNone/>
            </a:pPr>
            <a:r>
              <a:rPr lang="de-DE" sz="1200" kern="100" dirty="0">
                <a:latin typeface="Arial" panose="020B0604020202020204" pitchFamily="34" charset="0"/>
                <a:ea typeface="Aptos" panose="020B0004020202020204" pitchFamily="34" charset="0"/>
                <a:cs typeface="Times New Roman" panose="02020603050405020304" pitchFamily="18" charset="0"/>
              </a:rPr>
              <a:t>25.03.26 um 15:00 Uhr</a:t>
            </a: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en-US" sz="1200" i="1" kern="100" dirty="0">
                <a:effectLst/>
                <a:latin typeface="Arial" panose="020B0604020202020204" pitchFamily="34" charset="0"/>
                <a:ea typeface="Aptos" panose="020B0004020202020204" pitchFamily="34" charset="0"/>
                <a:cs typeface="Times New Roman" panose="02020603050405020304" pitchFamily="18" charset="0"/>
              </a:rPr>
              <a:t>„Rock around the clock“ - </a:t>
            </a:r>
            <a:r>
              <a:rPr lang="en-US" sz="1200" kern="100" dirty="0" err="1">
                <a:effectLst/>
                <a:latin typeface="Arial" panose="020B0604020202020204" pitchFamily="34" charset="0"/>
                <a:ea typeface="Aptos" panose="020B0004020202020204" pitchFamily="34" charset="0"/>
                <a:cs typeface="Times New Roman" panose="02020603050405020304" pitchFamily="18" charset="0"/>
              </a:rPr>
              <a:t>Volkmars</a:t>
            </a:r>
            <a:r>
              <a:rPr lang="en-US" sz="1200" kern="100" dirty="0">
                <a:effectLst/>
                <a:latin typeface="Arial" panose="020B0604020202020204" pitchFamily="34" charset="0"/>
                <a:ea typeface="Aptos" panose="020B0004020202020204" pitchFamily="34" charset="0"/>
                <a:cs typeface="Times New Roman" panose="02020603050405020304" pitchFamily="18" charset="0"/>
              </a:rPr>
              <a:t> </a:t>
            </a:r>
            <a:r>
              <a:rPr lang="en-US" sz="1200" b="1" kern="100" dirty="0">
                <a:effectLst/>
                <a:latin typeface="Arial" panose="020B0604020202020204" pitchFamily="34" charset="0"/>
                <a:ea typeface="Aptos" panose="020B0004020202020204" pitchFamily="34" charset="0"/>
                <a:cs typeface="Times New Roman" panose="02020603050405020304" pitchFamily="18" charset="0"/>
              </a:rPr>
              <a:t>Tanz-Café</a:t>
            </a: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en-US" sz="1200" kern="100" dirty="0">
                <a:effectLst/>
                <a:latin typeface="Arial" panose="020B0604020202020204" pitchFamily="34" charset="0"/>
                <a:ea typeface="Aptos" panose="020B0004020202020204" pitchFamily="34" charset="0"/>
                <a:cs typeface="Times New Roman" panose="02020603050405020304" pitchFamily="18" charset="0"/>
              </a:rPr>
              <a:t> 20.05.26 um </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15:00 Uhr </a:t>
            </a: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200" i="1" kern="100" dirty="0">
                <a:effectLst/>
                <a:latin typeface="Arial" panose="020B0604020202020204" pitchFamily="34" charset="0"/>
                <a:ea typeface="Aptos" panose="020B0004020202020204" pitchFamily="34" charset="0"/>
                <a:cs typeface="Times New Roman" panose="02020603050405020304" pitchFamily="18" charset="0"/>
              </a:rPr>
              <a:t>„Tanze mit mir in den Morgen“ - </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Volkmars </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Tanz-Café</a:t>
            </a:r>
          </a:p>
          <a:p>
            <a:r>
              <a:rPr lang="de-DE" sz="1200" kern="100" dirty="0">
                <a:effectLst/>
                <a:latin typeface="Arial" panose="020B0604020202020204" pitchFamily="34" charset="0"/>
                <a:ea typeface="Aptos" panose="020B0004020202020204" pitchFamily="34" charset="0"/>
                <a:cs typeface="Times New Roman" panose="02020603050405020304" pitchFamily="18" charset="0"/>
              </a:rPr>
              <a:t>23.09.26 um 15:00 Uhr</a:t>
            </a:r>
          </a:p>
          <a:p>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i="1" kern="100" dirty="0">
                <a:effectLst/>
                <a:latin typeface="Arial" panose="020B0604020202020204" pitchFamily="34" charset="0"/>
                <a:ea typeface="Aptos" panose="020B0004020202020204" pitchFamily="34" charset="0"/>
                <a:cs typeface="Times New Roman" panose="02020603050405020304" pitchFamily="18" charset="0"/>
              </a:rPr>
              <a:t>„Bunt sind schon die Wälder“ -</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Volksliedersingen</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mit Stefan Pelzer-Florack</a:t>
            </a:r>
          </a:p>
          <a:p>
            <a:r>
              <a:rPr lang="de-DE" sz="1200" kern="100" dirty="0">
                <a:latin typeface="Arial" panose="020B0604020202020204" pitchFamily="34" charset="0"/>
                <a:ea typeface="Aptos" panose="020B0004020202020204" pitchFamily="34" charset="0"/>
                <a:cs typeface="Times New Roman" panose="02020603050405020304" pitchFamily="18" charset="0"/>
              </a:rPr>
              <a:t>04.11.26 um 15:00 Uhr</a:t>
            </a:r>
            <a:endParaRPr lang="de-DE" sz="1200" i="1" kern="100" dirty="0">
              <a:latin typeface="Arial" panose="020B0604020202020204" pitchFamily="34" charset="0"/>
              <a:ea typeface="Aptos" panose="020B0004020202020204" pitchFamily="34" charset="0"/>
              <a:cs typeface="Times New Roman" panose="02020603050405020304" pitchFamily="18" charset="0"/>
            </a:endParaRPr>
          </a:p>
          <a:p>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b="1" kern="100" dirty="0">
                <a:latin typeface="Arial" panose="020B0604020202020204" pitchFamily="34" charset="0"/>
                <a:ea typeface="Aptos" panose="020B0004020202020204" pitchFamily="34" charset="0"/>
                <a:cs typeface="Times New Roman" panose="02020603050405020304" pitchFamily="18" charset="0"/>
              </a:rPr>
              <a:t>Anmeldung direkt im Museum: 02181 608-656</a:t>
            </a: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4E9CBB99-EAA4-2F67-1089-088A9CE82EFF}"/>
              </a:ext>
            </a:extLst>
          </p:cNvPr>
          <p:cNvSpPr txBox="1"/>
          <p:nvPr/>
        </p:nvSpPr>
        <p:spPr>
          <a:xfrm>
            <a:off x="6299462" y="6384710"/>
            <a:ext cx="6728381" cy="307777"/>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400" b="1" i="0" u="none" strike="noStrike" kern="1200" cap="none" spc="0" normalizeH="0" baseline="0" noProof="0" dirty="0">
                <a:ln>
                  <a:noFill/>
                </a:ln>
                <a:solidFill>
                  <a:srgbClr val="38B54A"/>
                </a:solidFill>
                <a:effectLst/>
                <a:uLnTx/>
                <a:uFillTx/>
                <a:latin typeface="Arial"/>
                <a:ea typeface="+mn-ea"/>
                <a:cs typeface="Arial"/>
              </a:rPr>
              <a:t>ALLE ANGEBOTE SIND FÜR DIE TEILNEHMENDEN KOSTENFREI!</a:t>
            </a:r>
            <a:endParaRPr kumimoji="0" lang="de-DE"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9" name="object 14">
            <a:extLst>
              <a:ext uri="{FF2B5EF4-FFF2-40B4-BE49-F238E27FC236}">
                <a16:creationId xmlns:a16="http://schemas.microsoft.com/office/drawing/2014/main" id="{DD1751C9-A5A4-A84D-5608-359BAD8D7022}"/>
              </a:ext>
            </a:extLst>
          </p:cNvPr>
          <p:cNvSpPr/>
          <p:nvPr/>
        </p:nvSpPr>
        <p:spPr>
          <a:xfrm>
            <a:off x="11282953" y="5764770"/>
            <a:ext cx="648335" cy="525780"/>
          </a:xfrm>
          <a:custGeom>
            <a:avLst/>
            <a:gdLst/>
            <a:ahLst/>
            <a:cxnLst/>
            <a:rect l="l" t="t" r="r" b="b"/>
            <a:pathLst>
              <a:path w="648335" h="525780">
                <a:moveTo>
                  <a:pt x="648004" y="0"/>
                </a:moveTo>
                <a:lnTo>
                  <a:pt x="316852" y="0"/>
                </a:lnTo>
                <a:lnTo>
                  <a:pt x="270030" y="3435"/>
                </a:lnTo>
                <a:lnTo>
                  <a:pt x="225340" y="13415"/>
                </a:lnTo>
                <a:lnTo>
                  <a:pt x="183275" y="29448"/>
                </a:lnTo>
                <a:lnTo>
                  <a:pt x="144322" y="51046"/>
                </a:lnTo>
                <a:lnTo>
                  <a:pt x="108973" y="77717"/>
                </a:lnTo>
                <a:lnTo>
                  <a:pt x="77718" y="108971"/>
                </a:lnTo>
                <a:lnTo>
                  <a:pt x="51046" y="144319"/>
                </a:lnTo>
                <a:lnTo>
                  <a:pt x="29448" y="183270"/>
                </a:lnTo>
                <a:lnTo>
                  <a:pt x="13415" y="225333"/>
                </a:lnTo>
                <a:lnTo>
                  <a:pt x="3435" y="270020"/>
                </a:lnTo>
                <a:lnTo>
                  <a:pt x="0" y="316839"/>
                </a:lnTo>
                <a:lnTo>
                  <a:pt x="0" y="525335"/>
                </a:lnTo>
                <a:lnTo>
                  <a:pt x="331152" y="525348"/>
                </a:lnTo>
                <a:lnTo>
                  <a:pt x="377974" y="521912"/>
                </a:lnTo>
                <a:lnTo>
                  <a:pt x="422663" y="511933"/>
                </a:lnTo>
                <a:lnTo>
                  <a:pt x="464729" y="495899"/>
                </a:lnTo>
                <a:lnTo>
                  <a:pt x="503682" y="474301"/>
                </a:lnTo>
                <a:lnTo>
                  <a:pt x="539031" y="447629"/>
                </a:lnTo>
                <a:lnTo>
                  <a:pt x="570286" y="416374"/>
                </a:lnTo>
                <a:lnTo>
                  <a:pt x="596958" y="381025"/>
                </a:lnTo>
                <a:lnTo>
                  <a:pt x="618555" y="342073"/>
                </a:lnTo>
                <a:lnTo>
                  <a:pt x="634589" y="300007"/>
                </a:lnTo>
                <a:lnTo>
                  <a:pt x="644569" y="255318"/>
                </a:lnTo>
                <a:lnTo>
                  <a:pt x="648004" y="208495"/>
                </a:lnTo>
                <a:lnTo>
                  <a:pt x="648004" y="0"/>
                </a:lnTo>
                <a:close/>
              </a:path>
            </a:pathLst>
          </a:custGeom>
          <a:solidFill>
            <a:srgbClr val="38B54A"/>
          </a:solidFill>
        </p:spPr>
        <p:txBody>
          <a:bodyPr wrap="square" lIns="0" tIns="0" rIns="0" bIns="0" rtlCol="0"/>
          <a:lstStyle/>
          <a:p>
            <a:endParaRPr/>
          </a:p>
        </p:txBody>
      </p:sp>
    </p:spTree>
    <p:extLst>
      <p:ext uri="{BB962C8B-B14F-4D97-AF65-F5344CB8AC3E}">
        <p14:creationId xmlns:p14="http://schemas.microsoft.com/office/powerpoint/2010/main" val="3549160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DB936-0FE8-0543-14E1-029386DEF1B0}"/>
            </a:ext>
          </a:extLst>
        </p:cNvPr>
        <p:cNvGrpSpPr/>
        <p:nvPr/>
      </p:nvGrpSpPr>
      <p:grpSpPr>
        <a:xfrm>
          <a:off x="0" y="0"/>
          <a:ext cx="0" cy="0"/>
          <a:chOff x="0" y="0"/>
          <a:chExt cx="0" cy="0"/>
        </a:xfrm>
      </p:grpSpPr>
      <p:pic>
        <p:nvPicPr>
          <p:cNvPr id="23" name="Grafik 22">
            <a:extLst>
              <a:ext uri="{FF2B5EF4-FFF2-40B4-BE49-F238E27FC236}">
                <a16:creationId xmlns:a16="http://schemas.microsoft.com/office/drawing/2014/main" id="{70289BCC-F760-4138-1D39-1F90DF382E79}"/>
              </a:ext>
            </a:extLst>
          </p:cNvPr>
          <p:cNvPicPr>
            <a:picLocks noChangeAspect="1"/>
          </p:cNvPicPr>
          <p:nvPr/>
        </p:nvPicPr>
        <p:blipFill>
          <a:blip r:embed="rId2"/>
          <a:stretch>
            <a:fillRect/>
          </a:stretch>
        </p:blipFill>
        <p:spPr>
          <a:xfrm>
            <a:off x="8506353" y="464349"/>
            <a:ext cx="3270860" cy="987813"/>
          </a:xfrm>
          <a:prstGeom prst="rect">
            <a:avLst/>
          </a:prstGeom>
        </p:spPr>
      </p:pic>
      <p:sp>
        <p:nvSpPr>
          <p:cNvPr id="2" name="Textfeld 1">
            <a:extLst>
              <a:ext uri="{FF2B5EF4-FFF2-40B4-BE49-F238E27FC236}">
                <a16:creationId xmlns:a16="http://schemas.microsoft.com/office/drawing/2014/main" id="{ACE14A70-10E6-91DB-6F00-79D29847104B}"/>
              </a:ext>
            </a:extLst>
          </p:cNvPr>
          <p:cNvSpPr txBox="1"/>
          <p:nvPr/>
        </p:nvSpPr>
        <p:spPr>
          <a:xfrm>
            <a:off x="260712" y="464349"/>
            <a:ext cx="5118793" cy="6093976"/>
          </a:xfrm>
          <a:prstGeom prst="rect">
            <a:avLst/>
          </a:prstGeom>
          <a:noFill/>
        </p:spPr>
        <p:txBody>
          <a:bodyPr wrap="square">
            <a:spAutoFit/>
          </a:bodyPr>
          <a:lstStyle/>
          <a:p>
            <a:pPr>
              <a:buNone/>
            </a:pPr>
            <a:r>
              <a:rPr lang="de-DE" sz="1600" b="1" kern="100" dirty="0">
                <a:solidFill>
                  <a:srgbClr val="00B050"/>
                </a:solidFill>
                <a:latin typeface="Arial" panose="020B0604020202020204" pitchFamily="34" charset="0"/>
                <a:cs typeface="Times New Roman" panose="02020603050405020304" pitchFamily="18" charset="0"/>
              </a:rPr>
              <a:t>„LETZTE HILFE“- FÜR DIE FAMILIE -</a:t>
            </a:r>
          </a:p>
          <a:p>
            <a:pPr>
              <a:buNone/>
            </a:pPr>
            <a:r>
              <a:rPr lang="de-DE" sz="1600" b="1" kern="100" dirty="0">
                <a:solidFill>
                  <a:srgbClr val="00B050"/>
                </a:solidFill>
                <a:latin typeface="Arial" panose="020B0604020202020204" pitchFamily="34" charset="0"/>
                <a:cs typeface="Times New Roman" panose="02020603050405020304" pitchFamily="18" charset="0"/>
              </a:rPr>
              <a:t>GUT BEGLEITET - AM ENDE WISSEN, WIE ES GEHT - INKLUSIV</a:t>
            </a:r>
            <a:r>
              <a:rPr lang="de-DE" sz="12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 </a:t>
            </a:r>
          </a:p>
          <a:p>
            <a:pPr>
              <a:buNone/>
            </a:pPr>
            <a:endParaRPr lang="de-DE" sz="1200"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endParaRPr>
          </a:p>
          <a:p>
            <a:pPr algn="just">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Letzte Hilfe Kurse vermitteln </a:t>
            </a:r>
            <a:r>
              <a:rPr lang="de-DE" sz="1100" b="1" kern="100" dirty="0">
                <a:effectLst/>
                <a:latin typeface="Arial" panose="020B0604020202020204" pitchFamily="34" charset="0"/>
                <a:ea typeface="Aptos" panose="020B0004020202020204" pitchFamily="34" charset="0"/>
                <a:cs typeface="Times New Roman" panose="02020603050405020304" pitchFamily="18" charset="0"/>
              </a:rPr>
              <a:t>Basiswissen, Orientierung und einfache Handgriffe</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für die Begleitung Sterbender. Sterbebegleitung ist keine Wissenschaft, sondern gelebte Mitmenschlichkeit – etwas, das in der Familie, in der Nachbarschaft und in unserer Gemeinschaft möglich ist. </a:t>
            </a:r>
          </a:p>
          <a:p>
            <a:pPr algn="just">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Wir möchten Ihnen </a:t>
            </a:r>
            <a:r>
              <a:rPr lang="de-DE" sz="1100" b="1" kern="100" dirty="0">
                <a:effectLst/>
                <a:latin typeface="Arial" panose="020B0604020202020204" pitchFamily="34" charset="0"/>
                <a:ea typeface="Aptos" panose="020B0004020202020204" pitchFamily="34" charset="0"/>
                <a:cs typeface="Times New Roman" panose="02020603050405020304" pitchFamily="18" charset="0"/>
              </a:rPr>
              <a:t>Grundwissen an die Hand geben</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und ermutigen, sich Sterbenden zuzuwenden. Denn Zuwendung und Nähe sind es, was wir am Ende des Lebens am meisten brauchen. </a:t>
            </a:r>
          </a:p>
          <a:p>
            <a:pPr algn="just">
              <a:buNone/>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Letzte Hilfe richtet sich an alle Menschen</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die sich über Sterben, Tod und Palliativversorgung informieren möchten. In einem Kurs lernen Sie das kleine „1×1“ der Sterbebegleitung: </a:t>
            </a:r>
          </a:p>
          <a:p>
            <a:pPr marL="342900" lvl="0" indent="-342900" algn="just">
              <a:buSzPts val="1000"/>
              <a:buFont typeface="Symbol" panose="05050102010706020507" pitchFamily="18" charset="2"/>
              <a:buChar char=""/>
              <a:tabLst>
                <a:tab pos="457200" algn="l"/>
              </a:tabLst>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Sterben als Teil des Lebens</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verstehen </a:t>
            </a:r>
          </a:p>
          <a:p>
            <a:pPr marL="342900" lvl="0" indent="-342900" algn="just">
              <a:buSzPts val="1000"/>
              <a:buFont typeface="Symbol" panose="05050102010706020507" pitchFamily="18" charset="2"/>
              <a:buChar char=""/>
              <a:tabLst>
                <a:tab pos="457200" algn="l"/>
              </a:tabLst>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Vorsorgen und entscheiden</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Möglichkeiten und Rechte kennenlernen </a:t>
            </a:r>
          </a:p>
          <a:p>
            <a:pPr marL="342900" lvl="0" indent="-342900" algn="just">
              <a:buSzPts val="1000"/>
              <a:buFont typeface="Symbol" panose="05050102010706020507" pitchFamily="18" charset="2"/>
              <a:buChar char=""/>
              <a:tabLst>
                <a:tab pos="457200" algn="l"/>
              </a:tabLst>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Leiden lindern</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einfache praktische Maßnahmen </a:t>
            </a:r>
          </a:p>
          <a:p>
            <a:pPr marL="342900" lvl="0" indent="-342900" algn="just">
              <a:buSzPts val="1000"/>
              <a:buFont typeface="Symbol" panose="05050102010706020507" pitchFamily="18" charset="2"/>
              <a:buChar char=""/>
              <a:tabLst>
                <a:tab pos="457200" algn="l"/>
              </a:tabLst>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Abschied nehmen</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wertvolle Rituale und Begleitung </a:t>
            </a:r>
          </a:p>
          <a:p>
            <a:pPr algn="just">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Tauchen Sie ein in einfühlsames, praxisnahes Wissen, das Sie stärkt und ermutigt, anderen in dieser wichtigen Lebensphase beizustehen. Zusätzlich stellen wir Ihnen das </a:t>
            </a:r>
            <a:r>
              <a:rPr lang="de-DE" sz="1100" b="1" kern="100" dirty="0">
                <a:effectLst/>
                <a:latin typeface="Arial" panose="020B0604020202020204" pitchFamily="34" charset="0"/>
                <a:ea typeface="Aptos" panose="020B0004020202020204" pitchFamily="34" charset="0"/>
                <a:cs typeface="Times New Roman" panose="02020603050405020304" pitchFamily="18" charset="0"/>
              </a:rPr>
              <a:t>Unterstützungsangebot für Sterbende und Trauernde vor Ort</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durch die Jona Hospizbewegung e.V. vor. </a:t>
            </a:r>
          </a:p>
          <a:p>
            <a:pPr>
              <a:buNone/>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 </a:t>
            </a:r>
            <a:endParaRPr lang="de-DE" sz="11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Grevenbroich: Lotus e.V., Lindenstr. 28</a:t>
            </a:r>
            <a:br>
              <a:rPr lang="de-DE" sz="1100" b="1" kern="100" dirty="0">
                <a:effectLst/>
                <a:latin typeface="Arial" panose="020B0604020202020204" pitchFamily="34" charset="0"/>
                <a:ea typeface="Aptos" panose="020B0004020202020204" pitchFamily="34" charset="0"/>
                <a:cs typeface="Times New Roman" panose="02020603050405020304" pitchFamily="18" charset="0"/>
              </a:rPr>
            </a:br>
            <a:r>
              <a:rPr lang="de-DE" sz="1100" kern="100" dirty="0">
                <a:effectLst/>
                <a:latin typeface="Arial" panose="020B0604020202020204" pitchFamily="34" charset="0"/>
                <a:ea typeface="Aptos" panose="020B0004020202020204" pitchFamily="34" charset="0"/>
                <a:cs typeface="Times New Roman" panose="02020603050405020304" pitchFamily="18" charset="0"/>
              </a:rPr>
              <a:t>Leitung: Sabine Jäger-</a:t>
            </a:r>
            <a:r>
              <a:rPr lang="de-DE" sz="1100" kern="100" dirty="0" err="1">
                <a:effectLst/>
                <a:latin typeface="Arial" panose="020B0604020202020204" pitchFamily="34" charset="0"/>
                <a:ea typeface="Aptos" panose="020B0004020202020204" pitchFamily="34" charset="0"/>
                <a:cs typeface="Times New Roman" panose="02020603050405020304" pitchFamily="18" charset="0"/>
              </a:rPr>
              <a:t>Hunecke</a:t>
            </a:r>
            <a:r>
              <a:rPr lang="de-DE" sz="1100" kern="100" dirty="0">
                <a:effectLst/>
                <a:latin typeface="Arial" panose="020B0604020202020204" pitchFamily="34" charset="0"/>
                <a:ea typeface="Aptos" panose="020B0004020202020204" pitchFamily="34" charset="0"/>
                <a:cs typeface="Times New Roman" panose="02020603050405020304" pitchFamily="18" charset="0"/>
              </a:rPr>
              <a:t>, Annkathrin Wolf </a:t>
            </a:r>
          </a:p>
          <a:p>
            <a:pPr>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08.06. 1x 17:00-21:00 Uhr</a:t>
            </a:r>
          </a:p>
          <a:p>
            <a:pPr>
              <a:buNone/>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Grevenbroich: Jona Hospizbewegung e.V., Ostwall </a:t>
            </a:r>
            <a:endParaRPr lang="de-DE" sz="11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100" kern="100" dirty="0">
                <a:latin typeface="Arial" panose="020B0604020202020204" pitchFamily="34" charset="0"/>
                <a:ea typeface="Aptos" panose="020B0004020202020204" pitchFamily="34" charset="0"/>
                <a:cs typeface="Times New Roman" panose="02020603050405020304" pitchFamily="18" charset="0"/>
              </a:rPr>
              <a:t>Leitung: Sabine Jäger-</a:t>
            </a:r>
            <a:r>
              <a:rPr lang="de-DE" sz="1100" kern="100" dirty="0" err="1">
                <a:latin typeface="Arial" panose="020B0604020202020204" pitchFamily="34" charset="0"/>
                <a:ea typeface="Aptos" panose="020B0004020202020204" pitchFamily="34" charset="0"/>
                <a:cs typeface="Times New Roman" panose="02020603050405020304" pitchFamily="18" charset="0"/>
              </a:rPr>
              <a:t>Hunecke</a:t>
            </a:r>
            <a:r>
              <a:rPr lang="de-DE" sz="1100" kern="100" dirty="0">
                <a:latin typeface="Arial" panose="020B0604020202020204" pitchFamily="34" charset="0"/>
                <a:ea typeface="Aptos" panose="020B0004020202020204" pitchFamily="34" charset="0"/>
                <a:cs typeface="Times New Roman" panose="02020603050405020304" pitchFamily="18" charset="0"/>
              </a:rPr>
              <a:t>, Annkathrin Wolf </a:t>
            </a:r>
          </a:p>
          <a:p>
            <a:pPr>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26.09. 1x 10:00-14:00 Uhr</a:t>
            </a:r>
          </a:p>
          <a:p>
            <a:pPr>
              <a:buNone/>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Jüchen: Seniorenzentrum Maria Frieden</a:t>
            </a:r>
            <a:endParaRPr lang="de-DE" sz="11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02.03. 1x 17:00- 21:00 Uhr und 23.11. 1x 17:00- 21:00 Uhr</a:t>
            </a:r>
          </a:p>
          <a:p>
            <a:pPr>
              <a:buNone/>
            </a:pPr>
            <a:r>
              <a:rPr lang="de-DE" sz="1100" b="1" kern="100" dirty="0">
                <a:effectLst/>
                <a:latin typeface="Arial" panose="020B0604020202020204" pitchFamily="34" charset="0"/>
                <a:ea typeface="Aptos" panose="020B0004020202020204" pitchFamily="34" charset="0"/>
                <a:cs typeface="Times New Roman" panose="02020603050405020304" pitchFamily="18" charset="0"/>
              </a:rPr>
              <a:t>Online über Zoom </a:t>
            </a:r>
            <a:endParaRPr lang="de-DE" sz="11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Leitung: Ulla Rose, Home Care Berlin e.V. </a:t>
            </a:r>
          </a:p>
          <a:p>
            <a:pPr>
              <a:buNone/>
            </a:pPr>
            <a:r>
              <a:rPr lang="de-DE" sz="1100" kern="100" dirty="0">
                <a:effectLst/>
                <a:latin typeface="Arial" panose="020B0604020202020204" pitchFamily="34" charset="0"/>
                <a:ea typeface="Aptos" panose="020B0004020202020204" pitchFamily="34" charset="0"/>
                <a:cs typeface="Times New Roman" panose="02020603050405020304" pitchFamily="18" charset="0"/>
              </a:rPr>
              <a:t>Termine: 10.02., 10.04., 10.06., 10.10. – jeweils von 09:30-16:00 Uhr</a:t>
            </a:r>
          </a:p>
        </p:txBody>
      </p:sp>
      <p:sp>
        <p:nvSpPr>
          <p:cNvPr id="8" name="Textfeld 7">
            <a:extLst>
              <a:ext uri="{FF2B5EF4-FFF2-40B4-BE49-F238E27FC236}">
                <a16:creationId xmlns:a16="http://schemas.microsoft.com/office/drawing/2014/main" id="{E2146F44-A1AF-F5D8-A4FE-4567A2E0A5AD}"/>
              </a:ext>
            </a:extLst>
          </p:cNvPr>
          <p:cNvSpPr txBox="1"/>
          <p:nvPr/>
        </p:nvSpPr>
        <p:spPr>
          <a:xfrm>
            <a:off x="6778866" y="1990471"/>
            <a:ext cx="5118793" cy="3908762"/>
          </a:xfrm>
          <a:prstGeom prst="rect">
            <a:avLst/>
          </a:prstGeom>
          <a:noFill/>
        </p:spPr>
        <p:txBody>
          <a:bodyPr wrap="square">
            <a:spAutoFit/>
          </a:bodyPr>
          <a:lstStyle/>
          <a:p>
            <a:r>
              <a:rPr lang="de-DE" sz="1600" b="1" kern="100" dirty="0">
                <a:solidFill>
                  <a:srgbClr val="00B050"/>
                </a:solidFill>
                <a:latin typeface="Arial" panose="020B0604020202020204" pitchFamily="34" charset="0"/>
                <a:cs typeface="Times New Roman" panose="02020603050405020304" pitchFamily="18" charset="0"/>
              </a:rPr>
              <a:t>KRISENSTARK </a:t>
            </a:r>
          </a:p>
          <a:p>
            <a:r>
              <a:rPr lang="de-DE" sz="1600" b="1" kern="100" dirty="0">
                <a:solidFill>
                  <a:srgbClr val="00B050"/>
                </a:solidFill>
                <a:latin typeface="Arial" panose="020B0604020202020204" pitchFamily="34" charset="0"/>
                <a:cs typeface="Times New Roman" panose="02020603050405020304" pitchFamily="18" charset="0"/>
              </a:rPr>
              <a:t>IN STÜRMISCHEN ZEITEN </a:t>
            </a: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In diesem Kurs erfahren Sie, wie Sie das Gleichgewicht zwischen Selbstfürsorge und der Sorge um andere wieder herstellen können.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Die eigenen Stressoren und Energieräuber zu erkennen und auch Ihre Kraftquellen und Bedürfnisse genau zu betrachten. Die Methoden werden begleitet von Achtsamkeitsübungen, Atemtechniken und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Ent</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-spannung. Die Impulse und Übungen lassen sich wirksam im Familienalltag umsetzen. </a:t>
            </a: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200" b="1" kern="100" dirty="0">
                <a:effectLst/>
                <a:latin typeface="Arial" panose="020B0604020202020204" pitchFamily="34" charset="0"/>
                <a:ea typeface="Aptos" panose="020B0004020202020204" pitchFamily="34" charset="0"/>
                <a:cs typeface="Times New Roman" panose="02020603050405020304" pitchFamily="18" charset="0"/>
              </a:rPr>
              <a:t>Grevenbroich: Netzwerk </a:t>
            </a:r>
            <a:r>
              <a:rPr lang="de-DE" sz="1200" b="1" kern="100" dirty="0" err="1">
                <a:effectLst/>
                <a:latin typeface="Arial" panose="020B0604020202020204" pitchFamily="34" charset="0"/>
                <a:ea typeface="Aptos" panose="020B0004020202020204" pitchFamily="34" charset="0"/>
                <a:cs typeface="Times New Roman" panose="02020603050405020304" pitchFamily="18" charset="0"/>
              </a:rPr>
              <a:t>Oelgasse</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 </a:t>
            </a:r>
            <a:r>
              <a:rPr lang="de-DE" sz="1200" b="1" kern="100" dirty="0" err="1">
                <a:effectLst/>
                <a:latin typeface="Arial" panose="020B0604020202020204" pitchFamily="34" charset="0"/>
                <a:ea typeface="Aptos" panose="020B0004020202020204" pitchFamily="34" charset="0"/>
                <a:cs typeface="Times New Roman" panose="02020603050405020304" pitchFamily="18" charset="0"/>
              </a:rPr>
              <a:t>Oelgasse</a:t>
            </a:r>
            <a:r>
              <a:rPr lang="de-DE" sz="1200" b="1" kern="100" dirty="0">
                <a:effectLst/>
                <a:latin typeface="Arial" panose="020B0604020202020204" pitchFamily="34" charset="0"/>
                <a:ea typeface="Aptos" panose="020B0004020202020204" pitchFamily="34" charset="0"/>
                <a:cs typeface="Times New Roman" panose="02020603050405020304" pitchFamily="18" charset="0"/>
              </a:rPr>
              <a:t> 12 </a:t>
            </a: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Leitung:	Iris Bendick, Yogalehrerin, </a:t>
            </a:r>
            <a:r>
              <a:rPr lang="de-DE" sz="1200" dirty="0" err="1">
                <a:latin typeface="Arial" panose="020B0604020202020204" pitchFamily="34" charset="0"/>
                <a:cs typeface="Arial" panose="020B0604020202020204" pitchFamily="34" charset="0"/>
              </a:rPr>
              <a:t>PeterHess</a:t>
            </a:r>
            <a:r>
              <a:rPr lang="de-DE" sz="1200" dirty="0" err="1"/>
              <a:t>®</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Klangmassage</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Praktikerin</a:t>
            </a:r>
            <a:r>
              <a:rPr lang="de-DE" sz="1200" kern="100" dirty="0">
                <a:latin typeface="Arial" panose="020B0604020202020204" pitchFamily="34" charset="0"/>
                <a:ea typeface="Aptos" panose="020B0004020202020204" pitchFamily="34" charset="0"/>
                <a:cs typeface="Times New Roman" panose="02020603050405020304" pitchFamily="18" charset="0"/>
              </a:rPr>
              <a:t> und</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Klangyogalehrerin  </a:t>
            </a: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r>
              <a:rPr lang="de-DE" sz="1200" kern="100" dirty="0">
                <a:latin typeface="Arial" panose="020B0604020202020204" pitchFamily="34" charset="0"/>
                <a:ea typeface="Aptos" panose="020B0004020202020204" pitchFamily="34" charset="0"/>
                <a:cs typeface="Times New Roman" panose="02020603050405020304" pitchFamily="18" charset="0"/>
              </a:rPr>
              <a:t>Kurstag:	Donnerstag </a:t>
            </a:r>
          </a:p>
          <a:p>
            <a:pPr>
              <a:buNone/>
            </a:pPr>
            <a:r>
              <a:rPr lang="de-DE" sz="1200" kern="100" dirty="0">
                <a:latin typeface="Arial" panose="020B0604020202020204" pitchFamily="34" charset="0"/>
                <a:ea typeface="Aptos" panose="020B0004020202020204" pitchFamily="34" charset="0"/>
                <a:cs typeface="Times New Roman" panose="02020603050405020304" pitchFamily="18" charset="0"/>
              </a:rPr>
              <a:t>6x von 11:00-12:00 Uhr oder </a:t>
            </a:r>
            <a:r>
              <a:rPr lang="de-DE" sz="1200" kern="100" dirty="0" err="1">
                <a:latin typeface="Arial" panose="020B0604020202020204" pitchFamily="34" charset="0"/>
                <a:ea typeface="Aptos" panose="020B0004020202020204" pitchFamily="34" charset="0"/>
                <a:cs typeface="Times New Roman" panose="02020603050405020304" pitchFamily="18" charset="0"/>
              </a:rPr>
              <a:t>oder</a:t>
            </a:r>
            <a:r>
              <a:rPr lang="de-DE" sz="1200" kern="100" dirty="0">
                <a:latin typeface="Arial" panose="020B0604020202020204" pitchFamily="34" charset="0"/>
                <a:ea typeface="Aptos" panose="020B0004020202020204" pitchFamily="34" charset="0"/>
                <a:cs typeface="Times New Roman" panose="02020603050405020304" pitchFamily="18" charset="0"/>
              </a:rPr>
              <a:t> 6x von 12:15-13:00 Uhr</a:t>
            </a:r>
          </a:p>
          <a:p>
            <a:endParaRPr lang="de-DE" sz="1200" kern="100" dirty="0">
              <a:highlight>
                <a:srgbClr val="FFFF00"/>
              </a:highlight>
              <a:latin typeface="Arial" panose="020B0604020202020204" pitchFamily="34" charset="0"/>
              <a:ea typeface="Aptos" panose="020B0004020202020204" pitchFamily="34" charset="0"/>
              <a:cs typeface="Times New Roman" panose="02020603050405020304" pitchFamily="18" charset="0"/>
            </a:endParaRPr>
          </a:p>
          <a:p>
            <a:pPr defTabSz="622300">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Termine: 08.01.; 12.03.; 30.04.; 16.07.; 24.09.; 17.12.,08.01.; 12.03.; 	30.04.; 16.07.; 24.09.; 17.12. </a:t>
            </a:r>
          </a:p>
        </p:txBody>
      </p:sp>
      <p:sp>
        <p:nvSpPr>
          <p:cNvPr id="9" name="Textfeld 8">
            <a:extLst>
              <a:ext uri="{FF2B5EF4-FFF2-40B4-BE49-F238E27FC236}">
                <a16:creationId xmlns:a16="http://schemas.microsoft.com/office/drawing/2014/main" id="{9D206789-6CF1-6674-D43E-64CDFB536436}"/>
              </a:ext>
            </a:extLst>
          </p:cNvPr>
          <p:cNvSpPr txBox="1"/>
          <p:nvPr/>
        </p:nvSpPr>
        <p:spPr>
          <a:xfrm>
            <a:off x="6299462" y="6384710"/>
            <a:ext cx="6728381" cy="307777"/>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400" b="1" i="0" u="none" strike="noStrike" kern="1200" cap="none" spc="0" normalizeH="0" baseline="0" noProof="0" dirty="0">
                <a:ln>
                  <a:noFill/>
                </a:ln>
                <a:solidFill>
                  <a:srgbClr val="38B54A"/>
                </a:solidFill>
                <a:effectLst/>
                <a:uLnTx/>
                <a:uFillTx/>
                <a:latin typeface="Arial"/>
                <a:ea typeface="+mn-ea"/>
                <a:cs typeface="Arial"/>
              </a:rPr>
              <a:t>ALLE ANGEBOTE SIND FÜR DIE TEILNEHMENDEN KOSTENFREI!</a:t>
            </a:r>
            <a:endParaRPr kumimoji="0" lang="de-DE"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1" name="object 14">
            <a:extLst>
              <a:ext uri="{FF2B5EF4-FFF2-40B4-BE49-F238E27FC236}">
                <a16:creationId xmlns:a16="http://schemas.microsoft.com/office/drawing/2014/main" id="{1AB8EE36-B939-F234-9B95-5F21CA9F5136}"/>
              </a:ext>
            </a:extLst>
          </p:cNvPr>
          <p:cNvSpPr/>
          <p:nvPr/>
        </p:nvSpPr>
        <p:spPr>
          <a:xfrm>
            <a:off x="11282953" y="5764770"/>
            <a:ext cx="648335" cy="525780"/>
          </a:xfrm>
          <a:custGeom>
            <a:avLst/>
            <a:gdLst/>
            <a:ahLst/>
            <a:cxnLst/>
            <a:rect l="l" t="t" r="r" b="b"/>
            <a:pathLst>
              <a:path w="648335" h="525780">
                <a:moveTo>
                  <a:pt x="648004" y="0"/>
                </a:moveTo>
                <a:lnTo>
                  <a:pt x="316852" y="0"/>
                </a:lnTo>
                <a:lnTo>
                  <a:pt x="270030" y="3435"/>
                </a:lnTo>
                <a:lnTo>
                  <a:pt x="225340" y="13415"/>
                </a:lnTo>
                <a:lnTo>
                  <a:pt x="183275" y="29448"/>
                </a:lnTo>
                <a:lnTo>
                  <a:pt x="144322" y="51046"/>
                </a:lnTo>
                <a:lnTo>
                  <a:pt x="108973" y="77717"/>
                </a:lnTo>
                <a:lnTo>
                  <a:pt x="77718" y="108971"/>
                </a:lnTo>
                <a:lnTo>
                  <a:pt x="51046" y="144319"/>
                </a:lnTo>
                <a:lnTo>
                  <a:pt x="29448" y="183270"/>
                </a:lnTo>
                <a:lnTo>
                  <a:pt x="13415" y="225333"/>
                </a:lnTo>
                <a:lnTo>
                  <a:pt x="3435" y="270020"/>
                </a:lnTo>
                <a:lnTo>
                  <a:pt x="0" y="316839"/>
                </a:lnTo>
                <a:lnTo>
                  <a:pt x="0" y="525335"/>
                </a:lnTo>
                <a:lnTo>
                  <a:pt x="331152" y="525348"/>
                </a:lnTo>
                <a:lnTo>
                  <a:pt x="377974" y="521912"/>
                </a:lnTo>
                <a:lnTo>
                  <a:pt x="422663" y="511933"/>
                </a:lnTo>
                <a:lnTo>
                  <a:pt x="464729" y="495899"/>
                </a:lnTo>
                <a:lnTo>
                  <a:pt x="503682" y="474301"/>
                </a:lnTo>
                <a:lnTo>
                  <a:pt x="539031" y="447629"/>
                </a:lnTo>
                <a:lnTo>
                  <a:pt x="570286" y="416374"/>
                </a:lnTo>
                <a:lnTo>
                  <a:pt x="596958" y="381025"/>
                </a:lnTo>
                <a:lnTo>
                  <a:pt x="618555" y="342073"/>
                </a:lnTo>
                <a:lnTo>
                  <a:pt x="634589" y="300007"/>
                </a:lnTo>
                <a:lnTo>
                  <a:pt x="644569" y="255318"/>
                </a:lnTo>
                <a:lnTo>
                  <a:pt x="648004" y="208495"/>
                </a:lnTo>
                <a:lnTo>
                  <a:pt x="648004" y="0"/>
                </a:lnTo>
                <a:close/>
              </a:path>
            </a:pathLst>
          </a:custGeom>
          <a:solidFill>
            <a:srgbClr val="38B54A"/>
          </a:solidFill>
        </p:spPr>
        <p:txBody>
          <a:bodyPr wrap="square" lIns="0" tIns="0" rIns="0" bIns="0" rtlCol="0"/>
          <a:lstStyle/>
          <a:p>
            <a:endParaRPr/>
          </a:p>
        </p:txBody>
      </p:sp>
    </p:spTree>
    <p:extLst>
      <p:ext uri="{BB962C8B-B14F-4D97-AF65-F5344CB8AC3E}">
        <p14:creationId xmlns:p14="http://schemas.microsoft.com/office/powerpoint/2010/main" val="1113680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956B4-CE69-BE46-2FAD-AA77E1167A1D}"/>
            </a:ext>
          </a:extLst>
        </p:cNvPr>
        <p:cNvGrpSpPr/>
        <p:nvPr/>
      </p:nvGrpSpPr>
      <p:grpSpPr>
        <a:xfrm>
          <a:off x="0" y="0"/>
          <a:ext cx="0" cy="0"/>
          <a:chOff x="0" y="0"/>
          <a:chExt cx="0" cy="0"/>
        </a:xfrm>
      </p:grpSpPr>
      <p:pic>
        <p:nvPicPr>
          <p:cNvPr id="23" name="Grafik 22">
            <a:extLst>
              <a:ext uri="{FF2B5EF4-FFF2-40B4-BE49-F238E27FC236}">
                <a16:creationId xmlns:a16="http://schemas.microsoft.com/office/drawing/2014/main" id="{4BC02FBA-97F2-0BDA-272B-0D8C45330402}"/>
              </a:ext>
            </a:extLst>
          </p:cNvPr>
          <p:cNvPicPr>
            <a:picLocks noChangeAspect="1"/>
          </p:cNvPicPr>
          <p:nvPr/>
        </p:nvPicPr>
        <p:blipFill>
          <a:blip r:embed="rId2"/>
          <a:stretch>
            <a:fillRect/>
          </a:stretch>
        </p:blipFill>
        <p:spPr>
          <a:xfrm>
            <a:off x="8506353" y="464349"/>
            <a:ext cx="3270860" cy="987813"/>
          </a:xfrm>
          <a:prstGeom prst="rect">
            <a:avLst/>
          </a:prstGeom>
        </p:spPr>
      </p:pic>
      <p:sp>
        <p:nvSpPr>
          <p:cNvPr id="13" name="Textfeld 12">
            <a:extLst>
              <a:ext uri="{FF2B5EF4-FFF2-40B4-BE49-F238E27FC236}">
                <a16:creationId xmlns:a16="http://schemas.microsoft.com/office/drawing/2014/main" id="{96263EDB-32C3-1EC2-A856-C672FAE88B10}"/>
              </a:ext>
            </a:extLst>
          </p:cNvPr>
          <p:cNvSpPr txBox="1"/>
          <p:nvPr/>
        </p:nvSpPr>
        <p:spPr>
          <a:xfrm>
            <a:off x="331370" y="464349"/>
            <a:ext cx="5080054" cy="6432530"/>
          </a:xfrm>
          <a:prstGeom prst="rect">
            <a:avLst/>
          </a:prstGeom>
          <a:noFill/>
        </p:spPr>
        <p:txBody>
          <a:bodyPr wrap="square">
            <a:spAutoFit/>
          </a:bodyPr>
          <a:lstStyle/>
          <a:p>
            <a:pPr>
              <a:buNone/>
            </a:pPr>
            <a:r>
              <a:rPr lang="de-DE" sz="1600" b="1" kern="100" dirty="0">
                <a:solidFill>
                  <a:srgbClr val="00B050"/>
                </a:solidFill>
                <a:latin typeface="Arial" panose="020B0604020202020204" pitchFamily="34" charset="0"/>
                <a:cs typeface="Times New Roman" panose="02020603050405020304" pitchFamily="18" charset="0"/>
              </a:rPr>
              <a:t>PFLEGE VON FAMILIENANGEHÖRIGEN – RESILIENZ STÄRKEN –  ONLINE THEMENSEMINARE - INKLUSIV </a:t>
            </a:r>
          </a:p>
          <a:p>
            <a:pPr>
              <a:buNone/>
            </a:pPr>
            <a:endParaRPr lang="de-DE" sz="1600" b="1" kern="100" dirty="0">
              <a:solidFill>
                <a:srgbClr val="00B050"/>
              </a:solidFill>
              <a:latin typeface="Arial" panose="020B0604020202020204" pitchFamily="34" charset="0"/>
              <a:cs typeface="Times New Roman" panose="02020603050405020304" pitchFamily="18" charset="0"/>
            </a:endParaRP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In dieser Seminarreihe möchten wir Ihnen stärkende Impulse geben, damit Sie für die Herausforderungen in der Betreuung und Begleitung Ihrer Familienmitglieder Kraft und Energie schöpfen können.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Die kostenfreien Seminare sind einzeln buchbar.</a:t>
            </a:r>
          </a:p>
          <a:p>
            <a:pPr algn="just">
              <a:buNone/>
            </a:pPr>
            <a:endParaRPr lang="de-DE" sz="1200" kern="100" dirty="0">
              <a:latin typeface="Arial" panose="020B0604020202020204" pitchFamily="34" charset="0"/>
              <a:ea typeface="Aptos" panose="020B0004020202020204" pitchFamily="34" charset="0"/>
              <a:cs typeface="Times New Roman" panose="02020603050405020304" pitchFamily="18" charset="0"/>
            </a:endParaRPr>
          </a:p>
          <a:p>
            <a:pPr algn="just"/>
            <a:r>
              <a:rPr lang="de-DE" sz="1200" kern="100" dirty="0">
                <a:latin typeface="Arial" panose="020B0604020202020204" pitchFamily="34" charset="0"/>
                <a:ea typeface="Aptos" panose="020B0004020202020204" pitchFamily="34" charset="0"/>
                <a:cs typeface="Times New Roman" panose="02020603050405020304" pitchFamily="18" charset="0"/>
              </a:rPr>
              <a:t>Leitung:                             Anja Peltzer, Dipl. Sozialpädagogin </a:t>
            </a:r>
          </a:p>
          <a:p>
            <a:pPr algn="just">
              <a:buNone/>
            </a:pP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a:p>
            <a:pPr algn="just">
              <a:buNone/>
            </a:pPr>
            <a:r>
              <a:rPr lang="de-DE" sz="12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AROMAGLÜCK - SANFTE DÜFTE FÜR DIE SEELE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Entdecken Sie, wie Düfte Körper und Seele wohltuend unterstützen und entspannende Momente schenken.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Online                               Zoom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Kurstag:                            Freitag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17.07. 1x 18:00-19:30 Uhr</a:t>
            </a:r>
          </a:p>
          <a:p>
            <a:pPr algn="just">
              <a:buNone/>
            </a:pPr>
            <a:r>
              <a:rPr lang="de-DE" sz="1200" u="none" strike="noStrike" kern="100" dirty="0">
                <a:effectLst/>
                <a:latin typeface="Arial" panose="020B0604020202020204" pitchFamily="34" charset="0"/>
                <a:ea typeface="Aptos" panose="020B0004020202020204" pitchFamily="34" charset="0"/>
                <a:cs typeface="Times New Roman" panose="02020603050405020304" pitchFamily="18" charset="0"/>
              </a:rPr>
              <a:t> </a:t>
            </a: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a:p>
            <a:pPr algn="just">
              <a:buNone/>
            </a:pPr>
            <a:r>
              <a:rPr lang="de-DE" sz="12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ENERGIE GEWINNEN – QIGONG </a:t>
            </a: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Sanfte Bewegungen und Atemübungen helfen, Energie zu tanken und den Alltag gestärkt zu meistern.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Online                               Zoom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Kurstag:                            Freitag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16.10. – 13.11. 5x 09:00-10:30 Uhr</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lgn="just">
              <a:buNone/>
            </a:pPr>
            <a:r>
              <a:rPr lang="de-DE" sz="1200" b="1" kern="100" dirty="0">
                <a:solidFill>
                  <a:srgbClr val="00B050"/>
                </a:solidFill>
                <a:effectLst/>
                <a:latin typeface="Arial" panose="020B0604020202020204" pitchFamily="34" charset="0"/>
                <a:ea typeface="Aptos" panose="020B0004020202020204" pitchFamily="34" charset="0"/>
                <a:cs typeface="Times New Roman" panose="02020603050405020304" pitchFamily="18" charset="0"/>
              </a:rPr>
              <a:t>SCHLAF GUT!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Praktische Tipps und Entspannungsübungen für einen erholsamen Schlaf, der Körper und Geist stärkt.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Online                               Zoom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Kurstag:                            Freitag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20.11. 1x 18:00-19:30 Uhr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p:txBody>
      </p:sp>
      <p:sp>
        <p:nvSpPr>
          <p:cNvPr id="3" name="Textfeld 2">
            <a:extLst>
              <a:ext uri="{FF2B5EF4-FFF2-40B4-BE49-F238E27FC236}">
                <a16:creationId xmlns:a16="http://schemas.microsoft.com/office/drawing/2014/main" id="{34E95CA0-F8C0-3692-2794-9D3036636098}"/>
              </a:ext>
            </a:extLst>
          </p:cNvPr>
          <p:cNvSpPr txBox="1"/>
          <p:nvPr/>
        </p:nvSpPr>
        <p:spPr>
          <a:xfrm>
            <a:off x="6299462" y="6384710"/>
            <a:ext cx="6728381" cy="307777"/>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400" b="1" i="0" u="none" strike="noStrike" kern="1200" cap="none" spc="0" normalizeH="0" baseline="0" noProof="0" dirty="0">
                <a:ln>
                  <a:noFill/>
                </a:ln>
                <a:solidFill>
                  <a:srgbClr val="38B54A"/>
                </a:solidFill>
                <a:effectLst/>
                <a:uLnTx/>
                <a:uFillTx/>
                <a:latin typeface="Arial"/>
                <a:ea typeface="+mn-ea"/>
                <a:cs typeface="Arial"/>
              </a:rPr>
              <a:t>ALLE ANGEBOTE SIND FÜR DIE TEILNEHMENDEN KOSTENFREI!</a:t>
            </a:r>
            <a:endParaRPr kumimoji="0" lang="de-DE"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14">
            <a:extLst>
              <a:ext uri="{FF2B5EF4-FFF2-40B4-BE49-F238E27FC236}">
                <a16:creationId xmlns:a16="http://schemas.microsoft.com/office/drawing/2014/main" id="{3B248DCF-7676-BA25-8BEA-1927878875DF}"/>
              </a:ext>
            </a:extLst>
          </p:cNvPr>
          <p:cNvSpPr/>
          <p:nvPr/>
        </p:nvSpPr>
        <p:spPr>
          <a:xfrm>
            <a:off x="11282953" y="5764770"/>
            <a:ext cx="648335" cy="525780"/>
          </a:xfrm>
          <a:custGeom>
            <a:avLst/>
            <a:gdLst/>
            <a:ahLst/>
            <a:cxnLst/>
            <a:rect l="l" t="t" r="r" b="b"/>
            <a:pathLst>
              <a:path w="648335" h="525780">
                <a:moveTo>
                  <a:pt x="648004" y="0"/>
                </a:moveTo>
                <a:lnTo>
                  <a:pt x="316852" y="0"/>
                </a:lnTo>
                <a:lnTo>
                  <a:pt x="270030" y="3435"/>
                </a:lnTo>
                <a:lnTo>
                  <a:pt x="225340" y="13415"/>
                </a:lnTo>
                <a:lnTo>
                  <a:pt x="183275" y="29448"/>
                </a:lnTo>
                <a:lnTo>
                  <a:pt x="144322" y="51046"/>
                </a:lnTo>
                <a:lnTo>
                  <a:pt x="108973" y="77717"/>
                </a:lnTo>
                <a:lnTo>
                  <a:pt x="77718" y="108971"/>
                </a:lnTo>
                <a:lnTo>
                  <a:pt x="51046" y="144319"/>
                </a:lnTo>
                <a:lnTo>
                  <a:pt x="29448" y="183270"/>
                </a:lnTo>
                <a:lnTo>
                  <a:pt x="13415" y="225333"/>
                </a:lnTo>
                <a:lnTo>
                  <a:pt x="3435" y="270020"/>
                </a:lnTo>
                <a:lnTo>
                  <a:pt x="0" y="316839"/>
                </a:lnTo>
                <a:lnTo>
                  <a:pt x="0" y="525335"/>
                </a:lnTo>
                <a:lnTo>
                  <a:pt x="331152" y="525348"/>
                </a:lnTo>
                <a:lnTo>
                  <a:pt x="377974" y="521912"/>
                </a:lnTo>
                <a:lnTo>
                  <a:pt x="422663" y="511933"/>
                </a:lnTo>
                <a:lnTo>
                  <a:pt x="464729" y="495899"/>
                </a:lnTo>
                <a:lnTo>
                  <a:pt x="503682" y="474301"/>
                </a:lnTo>
                <a:lnTo>
                  <a:pt x="539031" y="447629"/>
                </a:lnTo>
                <a:lnTo>
                  <a:pt x="570286" y="416374"/>
                </a:lnTo>
                <a:lnTo>
                  <a:pt x="596958" y="381025"/>
                </a:lnTo>
                <a:lnTo>
                  <a:pt x="618555" y="342073"/>
                </a:lnTo>
                <a:lnTo>
                  <a:pt x="634589" y="300007"/>
                </a:lnTo>
                <a:lnTo>
                  <a:pt x="644569" y="255318"/>
                </a:lnTo>
                <a:lnTo>
                  <a:pt x="648004" y="208495"/>
                </a:lnTo>
                <a:lnTo>
                  <a:pt x="648004" y="0"/>
                </a:lnTo>
                <a:close/>
              </a:path>
            </a:pathLst>
          </a:custGeom>
          <a:solidFill>
            <a:srgbClr val="38B54A"/>
          </a:solidFill>
        </p:spPr>
        <p:txBody>
          <a:bodyPr wrap="square" lIns="0" tIns="0" rIns="0" bIns="0" rtlCol="0"/>
          <a:lstStyle/>
          <a:p>
            <a:endParaRPr/>
          </a:p>
        </p:txBody>
      </p:sp>
      <p:sp>
        <p:nvSpPr>
          <p:cNvPr id="9" name="Textfeld 8">
            <a:extLst>
              <a:ext uri="{FF2B5EF4-FFF2-40B4-BE49-F238E27FC236}">
                <a16:creationId xmlns:a16="http://schemas.microsoft.com/office/drawing/2014/main" id="{C392B4D7-95DE-2B96-116D-782B0CA974B3}"/>
              </a:ext>
            </a:extLst>
          </p:cNvPr>
          <p:cNvSpPr txBox="1"/>
          <p:nvPr/>
        </p:nvSpPr>
        <p:spPr>
          <a:xfrm>
            <a:off x="6665744" y="1614173"/>
            <a:ext cx="5194886" cy="4770537"/>
          </a:xfrm>
          <a:prstGeom prst="rect">
            <a:avLst/>
          </a:prstGeom>
          <a:noFill/>
        </p:spPr>
        <p:txBody>
          <a:bodyPr wrap="square">
            <a:spAutoFit/>
          </a:bodyPr>
          <a:lstStyle/>
          <a:p>
            <a:pPr>
              <a:buNone/>
            </a:pPr>
            <a:r>
              <a:rPr lang="de-DE" sz="1600" b="1" kern="100" dirty="0">
                <a:solidFill>
                  <a:srgbClr val="00B050"/>
                </a:solidFill>
                <a:latin typeface="Arial" panose="020B0604020202020204" pitchFamily="34" charset="0"/>
                <a:cs typeface="Times New Roman" panose="02020603050405020304" pitchFamily="18" charset="0"/>
              </a:rPr>
              <a:t>„DER VORSORGEORDNER“ FÜR DIE FAMILIE </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Wer sich schon einmal mit den vorsorgenden Entscheidungen befasst hat, der kennt das: Was sollte oder kann ich alles vorsorglich entscheiden – was ist sinnvoll oder wichtig?</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Wohin mit all den Unterlagen? Wo können An- und Zugehörige die wichtigen Unterlagen finden? Was, wenn die schriftlich fixierten Wünsche im Notfall nicht gefunden werden?</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Statt alle Dokumente „irgendwo“ abzulegen, spart es einem selbst und auch den An- und Zugehörigen viel Zeit und Mühe, wenn alles Wichtige zusammengefasst ist. Gerade in emotional belastenden Situationen kann viel Kummer und Stress vermieden werden, wenn alle wichtigen Informationen gut sortiert und schnell auffindbar sind.</a:t>
            </a:r>
          </a:p>
          <a:p>
            <a:pPr algn="just">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Welche Dokumente sind für ärztliche oder pflegerische Dienste wichtig? Was ist bei der Erstellung und Aufbewahrung eines Vorsorgeordners zu beachten? Ist der Kauf eines vorgefertigten Vorsorgeordners sinnvoll?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Online                                Zoom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Kurstag:                             Samstag</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Leitung:                              Ulla Rose, Referentin „Letzte Hilfe“</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10.01.  1x 09:30-12:00 Uhr / 3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Ustd</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07.03.  1x 09:30-12:00 Uhr / 3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Ustd</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06.06.  1x 09:30-12:00 Uhr / 3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Ustd</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05.09.  1x 09:30-12:00 Uhr / 3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Ustd</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a:p>
            <a:r>
              <a:rPr lang="de-DE" sz="1200" kern="100" dirty="0">
                <a:effectLst/>
                <a:latin typeface="Arial" panose="020B0604020202020204" pitchFamily="34" charset="0"/>
                <a:ea typeface="Aptos" panose="020B0004020202020204" pitchFamily="34" charset="0"/>
                <a:cs typeface="Times New Roman" panose="02020603050405020304" pitchFamily="18" charset="0"/>
              </a:rPr>
              <a:t>07.11.  1x 09:30-12:00 Uhr  / 3 </a:t>
            </a:r>
            <a:r>
              <a:rPr lang="de-DE" sz="1200" kern="100" dirty="0" err="1">
                <a:effectLst/>
                <a:latin typeface="Arial" panose="020B0604020202020204" pitchFamily="34" charset="0"/>
                <a:ea typeface="Aptos" panose="020B0004020202020204" pitchFamily="34" charset="0"/>
                <a:cs typeface="Times New Roman" panose="02020603050405020304" pitchFamily="18" charset="0"/>
              </a:rPr>
              <a:t>Ustd</a:t>
            </a:r>
            <a:r>
              <a:rPr lang="de-DE" sz="1200" kern="100" dirty="0">
                <a:effectLst/>
                <a:latin typeface="Arial" panose="020B06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1330601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767EE-6872-5FA8-BEC1-9F845D981945}"/>
            </a:ext>
          </a:extLst>
        </p:cNvPr>
        <p:cNvGrpSpPr/>
        <p:nvPr/>
      </p:nvGrpSpPr>
      <p:grpSpPr>
        <a:xfrm>
          <a:off x="0" y="0"/>
          <a:ext cx="0" cy="0"/>
          <a:chOff x="0" y="0"/>
          <a:chExt cx="0" cy="0"/>
        </a:xfrm>
      </p:grpSpPr>
      <p:pic>
        <p:nvPicPr>
          <p:cNvPr id="23" name="Grafik 22">
            <a:extLst>
              <a:ext uri="{FF2B5EF4-FFF2-40B4-BE49-F238E27FC236}">
                <a16:creationId xmlns:a16="http://schemas.microsoft.com/office/drawing/2014/main" id="{E4A64593-0441-3E65-FBED-2D8574512A49}"/>
              </a:ext>
            </a:extLst>
          </p:cNvPr>
          <p:cNvPicPr>
            <a:picLocks noChangeAspect="1"/>
          </p:cNvPicPr>
          <p:nvPr/>
        </p:nvPicPr>
        <p:blipFill>
          <a:blip r:embed="rId2"/>
          <a:stretch>
            <a:fillRect/>
          </a:stretch>
        </p:blipFill>
        <p:spPr>
          <a:xfrm>
            <a:off x="8506353" y="464349"/>
            <a:ext cx="3270860" cy="987813"/>
          </a:xfrm>
          <a:prstGeom prst="rect">
            <a:avLst/>
          </a:prstGeom>
        </p:spPr>
      </p:pic>
      <p:sp>
        <p:nvSpPr>
          <p:cNvPr id="13" name="Textfeld 12">
            <a:extLst>
              <a:ext uri="{FF2B5EF4-FFF2-40B4-BE49-F238E27FC236}">
                <a16:creationId xmlns:a16="http://schemas.microsoft.com/office/drawing/2014/main" id="{76A7ACD3-7300-FD2E-A715-B135ABFE8D21}"/>
              </a:ext>
            </a:extLst>
          </p:cNvPr>
          <p:cNvSpPr txBox="1"/>
          <p:nvPr/>
        </p:nvSpPr>
        <p:spPr>
          <a:xfrm>
            <a:off x="450783" y="526754"/>
            <a:ext cx="5080054" cy="5616922"/>
          </a:xfrm>
          <a:prstGeom prst="rect">
            <a:avLst/>
          </a:prstGeom>
          <a:noFill/>
        </p:spPr>
        <p:txBody>
          <a:bodyPr wrap="square">
            <a:spAutoFit/>
          </a:bodyPr>
          <a:lstStyle/>
          <a:p>
            <a:r>
              <a:rPr lang="de-DE" altLang="de-DE" sz="1600" b="1" kern="100" dirty="0">
                <a:solidFill>
                  <a:srgbClr val="00B050"/>
                </a:solidFill>
                <a:latin typeface="Arial" panose="020B0604020202020204" pitchFamily="34" charset="0"/>
                <a:cs typeface="Times New Roman" panose="02020603050405020304" pitchFamily="18" charset="0"/>
              </a:rPr>
              <a:t>TIPPS ZUR BESSEREN VERSTÄNDIGUNG MIT MENSCHEN MIT DEMENZ</a:t>
            </a:r>
          </a:p>
          <a:p>
            <a:pPr>
              <a:buNone/>
            </a:pPr>
            <a:endParaRPr lang="de-DE" sz="1600" b="1" kern="100" dirty="0">
              <a:solidFill>
                <a:srgbClr val="00B050"/>
              </a:solidFill>
              <a:latin typeface="Arial" panose="020B0604020202020204" pitchFamily="34" charset="0"/>
              <a:cs typeface="Times New Roman" panose="02020603050405020304" pitchFamily="18" charset="0"/>
            </a:endParaRPr>
          </a:p>
          <a:p>
            <a:pPr>
              <a:buNone/>
            </a:pPr>
            <a:endParaRPr lang="de-DE" sz="1600" b="1" kern="100" dirty="0">
              <a:solidFill>
                <a:srgbClr val="00B050"/>
              </a:solidFill>
              <a:latin typeface="Arial" panose="020B0604020202020204" pitchFamily="34" charset="0"/>
              <a:cs typeface="Times New Roman" panose="02020603050405020304" pitchFamily="18" charset="0"/>
            </a:endParaRPr>
          </a:p>
          <a:p>
            <a:pPr lvl="0" algn="just" eaLnBrk="0" fontAlgn="base" hangingPunct="0">
              <a:spcBef>
                <a:spcPct val="0"/>
              </a:spcBef>
              <a:spcAft>
                <a:spcPct val="0"/>
              </a:spcAft>
            </a:pPr>
            <a:r>
              <a:rPr lang="de-DE" altLang="de-DE" sz="1200" dirty="0">
                <a:latin typeface="Arial" panose="020B0604020202020204" pitchFamily="34" charset="0"/>
                <a:ea typeface="Aptos" panose="020B0004020202020204" pitchFamily="34" charset="0"/>
                <a:cs typeface="Arial" panose="020B0604020202020204" pitchFamily="34" charset="0"/>
              </a:rPr>
              <a:t>Die Kommunikation mit Menschen mit Demenz kann herausfordernd sein, doch mit den richtigen Ansätzen lassen sich Missverständnisse vermeiden und Gespräche einfühlsam gestalten. </a:t>
            </a:r>
            <a:endParaRPr lang="de-DE" altLang="de-DE" sz="700" dirty="0"/>
          </a:p>
          <a:p>
            <a:pPr lvl="0" algn="just" eaLnBrk="0" fontAlgn="base" hangingPunct="0">
              <a:spcBef>
                <a:spcPct val="0"/>
              </a:spcBef>
              <a:spcAft>
                <a:spcPct val="0"/>
              </a:spcAft>
            </a:pPr>
            <a:r>
              <a:rPr lang="de-DE" altLang="de-DE" sz="1200" dirty="0">
                <a:latin typeface="Arial" panose="020B0604020202020204" pitchFamily="34" charset="0"/>
                <a:ea typeface="Aptos" panose="020B0004020202020204" pitchFamily="34" charset="0"/>
                <a:cs typeface="Arial" panose="020B0604020202020204" pitchFamily="34" charset="0"/>
              </a:rPr>
              <a:t>In der Veranstaltung werden Tipps der Deutschen Alzheimer Gesell-</a:t>
            </a:r>
            <a:r>
              <a:rPr lang="de-DE" altLang="de-DE" sz="1200" dirty="0" err="1">
                <a:latin typeface="Arial" panose="020B0604020202020204" pitchFamily="34" charset="0"/>
                <a:ea typeface="Aptos" panose="020B0004020202020204" pitchFamily="34" charset="0"/>
                <a:cs typeface="Arial" panose="020B0604020202020204" pitchFamily="34" charset="0"/>
              </a:rPr>
              <a:t>schaft</a:t>
            </a:r>
            <a:r>
              <a:rPr lang="de-DE" altLang="de-DE" sz="1200" dirty="0">
                <a:latin typeface="Arial" panose="020B0604020202020204" pitchFamily="34" charset="0"/>
                <a:ea typeface="Aptos" panose="020B0004020202020204" pitchFamily="34" charset="0"/>
                <a:cs typeface="Arial" panose="020B0604020202020204" pitchFamily="34" charset="0"/>
              </a:rPr>
              <a:t> für eine bessere Verständigung – nicht nur – mit Menschen mit Demenz gemeinsam erarbeitet. </a:t>
            </a:r>
            <a:endParaRPr lang="de-DE" altLang="de-DE" sz="700" dirty="0"/>
          </a:p>
          <a:p>
            <a:pPr lvl="0" algn="just" eaLnBrk="0" fontAlgn="base" hangingPunct="0">
              <a:spcBef>
                <a:spcPct val="0"/>
              </a:spcBef>
              <a:spcAft>
                <a:spcPct val="0"/>
              </a:spcAft>
            </a:pPr>
            <a:r>
              <a:rPr lang="de-DE" altLang="de-DE" sz="1200" dirty="0">
                <a:latin typeface="Arial" panose="020B0604020202020204" pitchFamily="34" charset="0"/>
                <a:ea typeface="Aptos" panose="020B0004020202020204" pitchFamily="34" charset="0"/>
                <a:cs typeface="Arial" panose="020B0604020202020204" pitchFamily="34" charset="0"/>
              </a:rPr>
              <a:t>Von einfacher und klarer Sprache bis hin zur aktiven Aufmerksamkeit für Körpersprache und Gefühle – kleine Veränderungen in der Kommunikation können einen großen Unterschied machen. </a:t>
            </a:r>
          </a:p>
          <a:p>
            <a:pPr lvl="0" eaLnBrk="0" fontAlgn="base" hangingPunct="0">
              <a:spcBef>
                <a:spcPct val="0"/>
              </a:spcBef>
              <a:spcAft>
                <a:spcPct val="0"/>
              </a:spcAft>
            </a:pPr>
            <a:endParaRPr lang="de-DE" altLang="de-DE" sz="1200" dirty="0">
              <a:latin typeface="Arial" panose="020B0604020202020204" pitchFamily="34" charset="0"/>
              <a:cs typeface="Arial" panose="020B0604020202020204" pitchFamily="34" charset="0"/>
            </a:endParaRPr>
          </a:p>
          <a:p>
            <a:pPr lvl="0"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Donnerstag, 10.09.2026</a:t>
            </a:r>
            <a:endParaRPr lang="de-DE" altLang="de-DE" sz="1200" dirty="0"/>
          </a:p>
          <a:p>
            <a:pPr lvl="0"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15:00 Uhr bis 16:30 Uhr</a:t>
            </a:r>
          </a:p>
          <a:p>
            <a:pPr lvl="0" eaLnBrk="0" fontAlgn="base" hangingPunct="0">
              <a:spcBef>
                <a:spcPct val="0"/>
              </a:spcBef>
              <a:spcAft>
                <a:spcPct val="0"/>
              </a:spcAft>
            </a:pPr>
            <a:r>
              <a:rPr lang="de-DE" altLang="de-DE" sz="1200" dirty="0">
                <a:latin typeface="Arial" panose="020B0604020202020204" pitchFamily="34" charset="0"/>
                <a:cs typeface="Arial" panose="020B0604020202020204" pitchFamily="34" charset="0"/>
              </a:rPr>
              <a:t>Jüchen, Seniorenzentrum Maria Frieden, Jakobusweg 1, in der Kapelle</a:t>
            </a:r>
            <a:endParaRPr lang="de-DE" altLang="de-DE" sz="1200" dirty="0"/>
          </a:p>
          <a:p>
            <a:pPr lvl="0" eaLnBrk="0" fontAlgn="base" hangingPunct="0">
              <a:spcBef>
                <a:spcPct val="0"/>
              </a:spcBef>
              <a:spcAft>
                <a:spcPct val="0"/>
              </a:spcAft>
            </a:pPr>
            <a:endParaRPr lang="de-DE" altLang="de-DE" sz="700" dirty="0"/>
          </a:p>
          <a:p>
            <a:pPr lvl="0"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Donnerstag, 12.11 2026</a:t>
            </a:r>
            <a:endParaRPr lang="de-DE" altLang="de-DE" sz="1200" dirty="0"/>
          </a:p>
          <a:p>
            <a:pPr lvl="0"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10:00 Uhr bis 11:30 Uhr</a:t>
            </a:r>
          </a:p>
          <a:p>
            <a:pPr lvl="0" eaLnBrk="0" fontAlgn="base" hangingPunct="0">
              <a:spcBef>
                <a:spcPct val="0"/>
              </a:spcBef>
              <a:spcAft>
                <a:spcPct val="0"/>
              </a:spcAft>
            </a:pPr>
            <a:r>
              <a:rPr lang="de-DE" altLang="de-DE" sz="1200" dirty="0">
                <a:latin typeface="Arial" panose="020B0604020202020204" pitchFamily="34" charset="0"/>
                <a:cs typeface="Arial" panose="020B0604020202020204" pitchFamily="34" charset="0"/>
              </a:rPr>
              <a:t>Jüchen, Seniorenzentrum Maria Frieden, Jakobusweg 1, in der Kapelle</a:t>
            </a:r>
            <a:endParaRPr lang="de-DE" altLang="de-DE" sz="1200" dirty="0"/>
          </a:p>
          <a:p>
            <a:pPr>
              <a:buNone/>
            </a:pPr>
            <a:endParaRPr lang="de-DE" sz="1200" kern="100" dirty="0">
              <a:latin typeface="Arial" panose="020B0604020202020204" pitchFamily="34" charset="0"/>
              <a:ea typeface="Aptos" panose="020B0004020202020204" pitchFamily="34" charset="0"/>
              <a:cs typeface="Times New Roman" panose="02020603050405020304" pitchFamily="18" charset="0"/>
            </a:endParaRPr>
          </a:p>
          <a:p>
            <a:pPr lvl="0"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Mittwoch, 09.12 2026</a:t>
            </a:r>
            <a:endParaRPr lang="de-DE" altLang="de-DE" sz="1200" dirty="0"/>
          </a:p>
          <a:p>
            <a:pPr lvl="0"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15:00 Uhr bis 16:30 Uhr</a:t>
            </a:r>
          </a:p>
          <a:p>
            <a:pPr lvl="0" eaLnBrk="0" fontAlgn="base" hangingPunct="0">
              <a:spcBef>
                <a:spcPct val="0"/>
              </a:spcBef>
              <a:spcAft>
                <a:spcPct val="0"/>
              </a:spcAft>
            </a:pPr>
            <a:r>
              <a:rPr lang="de-DE" altLang="de-DE" sz="1200" dirty="0">
                <a:latin typeface="Arial" panose="020B0604020202020204" pitchFamily="34" charset="0"/>
                <a:cs typeface="Arial" panose="020B0604020202020204" pitchFamily="34" charset="0"/>
              </a:rPr>
              <a:t>Grevenbroich, Gemeindesaal Christuskirche, </a:t>
            </a:r>
          </a:p>
          <a:p>
            <a:pPr lvl="0" eaLnBrk="0" fontAlgn="base" hangingPunct="0">
              <a:spcBef>
                <a:spcPct val="0"/>
              </a:spcBef>
              <a:spcAft>
                <a:spcPct val="0"/>
              </a:spcAft>
            </a:pPr>
            <a:r>
              <a:rPr lang="de-DE" altLang="de-DE" sz="1200" dirty="0">
                <a:latin typeface="Arial" panose="020B0604020202020204" pitchFamily="34" charset="0"/>
                <a:cs typeface="Arial" panose="020B0604020202020204" pitchFamily="34" charset="0"/>
              </a:rPr>
              <a:t>Hartmannweg 11</a:t>
            </a:r>
            <a:endParaRPr lang="de-DE" altLang="de-DE" sz="1200" dirty="0"/>
          </a:p>
          <a:p>
            <a:pPr>
              <a:buNone/>
            </a:pPr>
            <a:endParaRPr lang="de-DE" sz="1200" kern="100" dirty="0">
              <a:latin typeface="Arial" panose="020B0604020202020204" pitchFamily="34" charset="0"/>
              <a:ea typeface="Aptos" panose="020B0004020202020204" pitchFamily="34" charset="0"/>
              <a:cs typeface="Times New Roman" panose="02020603050405020304" pitchFamily="18" charset="0"/>
            </a:endParaRPr>
          </a:p>
          <a:p>
            <a:pPr>
              <a:buNone/>
            </a:pP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p:txBody>
      </p:sp>
      <p:sp>
        <p:nvSpPr>
          <p:cNvPr id="3" name="Textfeld 2">
            <a:extLst>
              <a:ext uri="{FF2B5EF4-FFF2-40B4-BE49-F238E27FC236}">
                <a16:creationId xmlns:a16="http://schemas.microsoft.com/office/drawing/2014/main" id="{648DB467-0309-7A79-5403-7EB0D63BB9FC}"/>
              </a:ext>
            </a:extLst>
          </p:cNvPr>
          <p:cNvSpPr txBox="1"/>
          <p:nvPr/>
        </p:nvSpPr>
        <p:spPr>
          <a:xfrm>
            <a:off x="6299462" y="6384710"/>
            <a:ext cx="6728381" cy="307777"/>
          </a:xfrm>
          <a:prstGeom prst="rect">
            <a:avLst/>
          </a:prstGeom>
          <a:noFill/>
        </p:spPr>
        <p:txBody>
          <a:bodyPr wrap="square">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de-DE" sz="1400" b="1" i="0" u="none" strike="noStrike" kern="1200" cap="none" spc="0" normalizeH="0" baseline="0" noProof="0" dirty="0">
                <a:ln>
                  <a:noFill/>
                </a:ln>
                <a:solidFill>
                  <a:srgbClr val="38B54A"/>
                </a:solidFill>
                <a:effectLst/>
                <a:uLnTx/>
                <a:uFillTx/>
                <a:latin typeface="Arial"/>
                <a:ea typeface="+mn-ea"/>
                <a:cs typeface="Arial"/>
              </a:rPr>
              <a:t>ALLE ANGEBOTE SIND FÜR DIE TEILNEHMENDEN KOSTENFREI!</a:t>
            </a:r>
            <a:endParaRPr kumimoji="0" lang="de-DE"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4" name="object 14">
            <a:extLst>
              <a:ext uri="{FF2B5EF4-FFF2-40B4-BE49-F238E27FC236}">
                <a16:creationId xmlns:a16="http://schemas.microsoft.com/office/drawing/2014/main" id="{4075348C-F58C-EE8E-33D5-DD5F7205F1F8}"/>
              </a:ext>
            </a:extLst>
          </p:cNvPr>
          <p:cNvSpPr/>
          <p:nvPr/>
        </p:nvSpPr>
        <p:spPr>
          <a:xfrm>
            <a:off x="11282953" y="5764770"/>
            <a:ext cx="648335" cy="525780"/>
          </a:xfrm>
          <a:custGeom>
            <a:avLst/>
            <a:gdLst/>
            <a:ahLst/>
            <a:cxnLst/>
            <a:rect l="l" t="t" r="r" b="b"/>
            <a:pathLst>
              <a:path w="648335" h="525780">
                <a:moveTo>
                  <a:pt x="648004" y="0"/>
                </a:moveTo>
                <a:lnTo>
                  <a:pt x="316852" y="0"/>
                </a:lnTo>
                <a:lnTo>
                  <a:pt x="270030" y="3435"/>
                </a:lnTo>
                <a:lnTo>
                  <a:pt x="225340" y="13415"/>
                </a:lnTo>
                <a:lnTo>
                  <a:pt x="183275" y="29448"/>
                </a:lnTo>
                <a:lnTo>
                  <a:pt x="144322" y="51046"/>
                </a:lnTo>
                <a:lnTo>
                  <a:pt x="108973" y="77717"/>
                </a:lnTo>
                <a:lnTo>
                  <a:pt x="77718" y="108971"/>
                </a:lnTo>
                <a:lnTo>
                  <a:pt x="51046" y="144319"/>
                </a:lnTo>
                <a:lnTo>
                  <a:pt x="29448" y="183270"/>
                </a:lnTo>
                <a:lnTo>
                  <a:pt x="13415" y="225333"/>
                </a:lnTo>
                <a:lnTo>
                  <a:pt x="3435" y="270020"/>
                </a:lnTo>
                <a:lnTo>
                  <a:pt x="0" y="316839"/>
                </a:lnTo>
                <a:lnTo>
                  <a:pt x="0" y="525335"/>
                </a:lnTo>
                <a:lnTo>
                  <a:pt x="331152" y="525348"/>
                </a:lnTo>
                <a:lnTo>
                  <a:pt x="377974" y="521912"/>
                </a:lnTo>
                <a:lnTo>
                  <a:pt x="422663" y="511933"/>
                </a:lnTo>
                <a:lnTo>
                  <a:pt x="464729" y="495899"/>
                </a:lnTo>
                <a:lnTo>
                  <a:pt x="503682" y="474301"/>
                </a:lnTo>
                <a:lnTo>
                  <a:pt x="539031" y="447629"/>
                </a:lnTo>
                <a:lnTo>
                  <a:pt x="570286" y="416374"/>
                </a:lnTo>
                <a:lnTo>
                  <a:pt x="596958" y="381025"/>
                </a:lnTo>
                <a:lnTo>
                  <a:pt x="618555" y="342073"/>
                </a:lnTo>
                <a:lnTo>
                  <a:pt x="634589" y="300007"/>
                </a:lnTo>
                <a:lnTo>
                  <a:pt x="644569" y="255318"/>
                </a:lnTo>
                <a:lnTo>
                  <a:pt x="648004" y="208495"/>
                </a:lnTo>
                <a:lnTo>
                  <a:pt x="648004" y="0"/>
                </a:lnTo>
                <a:close/>
              </a:path>
            </a:pathLst>
          </a:custGeom>
          <a:solidFill>
            <a:srgbClr val="38B54A"/>
          </a:solidFill>
        </p:spPr>
        <p:txBody>
          <a:bodyPr wrap="square" lIns="0" tIns="0" rIns="0" bIns="0" rtlCol="0"/>
          <a:lstStyle/>
          <a:p>
            <a:endParaRPr/>
          </a:p>
        </p:txBody>
      </p:sp>
      <p:pic>
        <p:nvPicPr>
          <p:cNvPr id="2052" name="Grafik 2" descr="Ein Bild, das Text, Menschliches Gesicht, Kleidung, Person enthält.&#10;&#10;KI-generierte Inhalte können fehlerhaft sein.">
            <a:extLst>
              <a:ext uri="{FF2B5EF4-FFF2-40B4-BE49-F238E27FC236}">
                <a16:creationId xmlns:a16="http://schemas.microsoft.com/office/drawing/2014/main" id="{6D55304F-6222-1414-3418-D0245E7C5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74887">
            <a:off x="3783293" y="4846429"/>
            <a:ext cx="1211262" cy="1712913"/>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1D166964-685F-AB91-7C64-A7A71DE7EB24}"/>
              </a:ext>
            </a:extLst>
          </p:cNvPr>
          <p:cNvSpPr txBox="1"/>
          <p:nvPr/>
        </p:nvSpPr>
        <p:spPr>
          <a:xfrm>
            <a:off x="6851234" y="1940986"/>
            <a:ext cx="4856212" cy="4693593"/>
          </a:xfrm>
          <a:prstGeom prst="rect">
            <a:avLst/>
          </a:prstGeom>
          <a:noFill/>
        </p:spPr>
        <p:txBody>
          <a:bodyPr wrap="square">
            <a:spAutoFit/>
          </a:bodyPr>
          <a:lstStyle/>
          <a:p>
            <a:r>
              <a:rPr lang="de-DE" altLang="de-DE" sz="1600" b="1" kern="100" dirty="0">
                <a:solidFill>
                  <a:srgbClr val="00B050"/>
                </a:solidFill>
                <a:latin typeface="Arial" panose="020B0604020202020204" pitchFamily="34" charset="0"/>
                <a:cs typeface="Times New Roman" panose="02020603050405020304" pitchFamily="18" charset="0"/>
              </a:rPr>
              <a:t>AUCH IN ZUKUNFT ZU HAUSE,</a:t>
            </a:r>
          </a:p>
          <a:p>
            <a:r>
              <a:rPr lang="de-DE" altLang="de-DE" sz="1600" b="1" kern="100" dirty="0">
                <a:solidFill>
                  <a:srgbClr val="00B050"/>
                </a:solidFill>
                <a:latin typeface="Arial" panose="020B0604020202020204" pitchFamily="34" charset="0"/>
                <a:cs typeface="Times New Roman" panose="02020603050405020304" pitchFamily="18" charset="0"/>
              </a:rPr>
              <a:t>                                SICHER UND BARRIEREFREI</a:t>
            </a:r>
          </a:p>
          <a:p>
            <a:pPr>
              <a:buNone/>
            </a:pPr>
            <a:endParaRPr lang="de-DE" sz="1600" b="1" kern="100" dirty="0">
              <a:solidFill>
                <a:srgbClr val="00B050"/>
              </a:solidFill>
              <a:latin typeface="Arial" panose="020B0604020202020204" pitchFamily="34" charset="0"/>
              <a:cs typeface="Times New Roman" panose="02020603050405020304" pitchFamily="18" charset="0"/>
            </a:endParaRPr>
          </a:p>
          <a:p>
            <a:pPr>
              <a:buNone/>
            </a:pPr>
            <a:endParaRPr lang="de-DE" sz="1600" b="1" kern="100" dirty="0">
              <a:solidFill>
                <a:srgbClr val="00B050"/>
              </a:solidFill>
              <a:latin typeface="Arial" panose="020B0604020202020204" pitchFamily="34" charset="0"/>
              <a:cs typeface="Times New Roman" panose="02020603050405020304" pitchFamily="18" charset="0"/>
            </a:endParaRPr>
          </a:p>
          <a:p>
            <a:pPr lvl="0" algn="just" eaLnBrk="0" fontAlgn="base" hangingPunct="0">
              <a:spcBef>
                <a:spcPct val="0"/>
              </a:spcBef>
              <a:spcAft>
                <a:spcPct val="0"/>
              </a:spcAft>
            </a:pPr>
            <a:r>
              <a:rPr lang="de-DE" altLang="de-DE" sz="1200" dirty="0">
                <a:latin typeface="Arial" panose="020B0604020202020204" pitchFamily="34" charset="0"/>
                <a:ea typeface="Aptos" panose="020B0004020202020204" pitchFamily="34" charset="0"/>
                <a:cs typeface="Arial" panose="020B0604020202020204" pitchFamily="34" charset="0"/>
              </a:rPr>
              <a:t>Was tun, wenn aufgrund körperlicher Einschränkungen und Pflege das zu Hause nicht mehr passt?</a:t>
            </a:r>
          </a:p>
          <a:p>
            <a:pPr lvl="0" algn="just" eaLnBrk="0" fontAlgn="base" hangingPunct="0">
              <a:spcBef>
                <a:spcPct val="0"/>
              </a:spcBef>
              <a:spcAft>
                <a:spcPct val="0"/>
              </a:spcAft>
            </a:pPr>
            <a:endParaRPr lang="de-DE" altLang="de-DE" sz="1200" dirty="0">
              <a:latin typeface="Arial" panose="020B0604020202020204" pitchFamily="34" charset="0"/>
              <a:ea typeface="Aptos" panose="020B0004020202020204" pitchFamily="34" charset="0"/>
              <a:cs typeface="Arial" panose="020B0604020202020204" pitchFamily="34" charset="0"/>
            </a:endParaRPr>
          </a:p>
          <a:p>
            <a:pPr lvl="0" algn="just" eaLnBrk="0" fontAlgn="base" hangingPunct="0">
              <a:spcBef>
                <a:spcPct val="0"/>
              </a:spcBef>
              <a:spcAft>
                <a:spcPct val="0"/>
              </a:spcAft>
            </a:pPr>
            <a:r>
              <a:rPr lang="de-DE" altLang="de-DE" sz="1200" dirty="0">
                <a:latin typeface="Arial" panose="020B0604020202020204" pitchFamily="34" charset="0"/>
                <a:ea typeface="Aptos" panose="020B0004020202020204" pitchFamily="34" charset="0"/>
                <a:cs typeface="Arial" panose="020B0604020202020204" pitchFamily="34" charset="0"/>
              </a:rPr>
              <a:t>In dieser Veranstaltung werden Möglichkeiten und Formen der Wohnungsanpassung aufgezeigt:</a:t>
            </a:r>
          </a:p>
          <a:p>
            <a:pPr marL="171450" indent="-171450" algn="just" eaLnBrk="0" fontAlgn="base" hangingPunct="0">
              <a:spcBef>
                <a:spcPct val="0"/>
              </a:spcBef>
              <a:spcAft>
                <a:spcPct val="0"/>
              </a:spcAft>
              <a:buFont typeface="Arial" panose="020B0604020202020204" pitchFamily="34" charset="0"/>
              <a:buChar char="•"/>
            </a:pPr>
            <a:r>
              <a:rPr lang="de-DE" altLang="de-DE" sz="1200" dirty="0">
                <a:latin typeface="Arial" panose="020B0604020202020204" pitchFamily="34" charset="0"/>
                <a:ea typeface="Aptos" panose="020B0004020202020204" pitchFamily="34" charset="0"/>
                <a:cs typeface="Arial" panose="020B0604020202020204" pitchFamily="34" charset="0"/>
              </a:rPr>
              <a:t>Kleine Hilfen mit guter Wirkung</a:t>
            </a:r>
          </a:p>
          <a:p>
            <a:pPr marL="171450" indent="-171450" algn="just" eaLnBrk="0" fontAlgn="base" hangingPunct="0">
              <a:spcBef>
                <a:spcPct val="0"/>
              </a:spcBef>
              <a:spcAft>
                <a:spcPct val="0"/>
              </a:spcAft>
              <a:buFont typeface="Arial" panose="020B0604020202020204" pitchFamily="34" charset="0"/>
              <a:buChar char="•"/>
            </a:pPr>
            <a:r>
              <a:rPr lang="de-DE" altLang="de-DE" sz="1200" dirty="0">
                <a:latin typeface="Arial" panose="020B0604020202020204" pitchFamily="34" charset="0"/>
                <a:ea typeface="Aptos" panose="020B0004020202020204" pitchFamily="34" charset="0"/>
                <a:cs typeface="Arial" panose="020B0604020202020204" pitchFamily="34" charset="0"/>
              </a:rPr>
              <a:t>Umorganisation der Wohnung</a:t>
            </a:r>
          </a:p>
          <a:p>
            <a:pPr marL="171450" indent="-171450" algn="just" eaLnBrk="0" fontAlgn="base" hangingPunct="0">
              <a:spcBef>
                <a:spcPct val="0"/>
              </a:spcBef>
              <a:spcAft>
                <a:spcPct val="0"/>
              </a:spcAft>
              <a:buFont typeface="Arial" panose="020B0604020202020204" pitchFamily="34" charset="0"/>
              <a:buChar char="•"/>
            </a:pPr>
            <a:r>
              <a:rPr lang="de-DE" altLang="de-DE" sz="1200" dirty="0">
                <a:latin typeface="Arial" panose="020B0604020202020204" pitchFamily="34" charset="0"/>
                <a:ea typeface="Aptos" panose="020B0004020202020204" pitchFamily="34" charset="0"/>
                <a:cs typeface="Arial" panose="020B0604020202020204" pitchFamily="34" charset="0"/>
              </a:rPr>
              <a:t>Hilfsmittel</a:t>
            </a:r>
          </a:p>
          <a:p>
            <a:pPr marL="171450" lvl="0" indent="-171450" algn="just" eaLnBrk="0" fontAlgn="base" hangingPunct="0">
              <a:spcBef>
                <a:spcPct val="0"/>
              </a:spcBef>
              <a:spcAft>
                <a:spcPct val="0"/>
              </a:spcAft>
              <a:buFont typeface="Arial" panose="020B0604020202020204" pitchFamily="34" charset="0"/>
              <a:buChar char="•"/>
            </a:pPr>
            <a:r>
              <a:rPr lang="de-DE" altLang="de-DE" sz="1200" dirty="0">
                <a:latin typeface="Arial" panose="020B0604020202020204" pitchFamily="34" charset="0"/>
                <a:ea typeface="Aptos" panose="020B0004020202020204" pitchFamily="34" charset="0"/>
                <a:cs typeface="Arial" panose="020B0604020202020204" pitchFamily="34" charset="0"/>
              </a:rPr>
              <a:t>Abbau von Barrieren</a:t>
            </a:r>
          </a:p>
          <a:p>
            <a:pPr marL="171450" lvl="0" indent="-171450" algn="just" eaLnBrk="0" fontAlgn="base" hangingPunct="0">
              <a:spcBef>
                <a:spcPct val="0"/>
              </a:spcBef>
              <a:spcAft>
                <a:spcPct val="0"/>
              </a:spcAft>
              <a:buFont typeface="Arial" panose="020B0604020202020204" pitchFamily="34" charset="0"/>
              <a:buChar char="•"/>
            </a:pPr>
            <a:r>
              <a:rPr lang="de-DE" altLang="de-DE" sz="1200" dirty="0">
                <a:latin typeface="Arial" panose="020B0604020202020204" pitchFamily="34" charset="0"/>
                <a:ea typeface="Aptos" panose="020B0004020202020204" pitchFamily="34" charset="0"/>
                <a:cs typeface="Arial" panose="020B0604020202020204" pitchFamily="34" charset="0"/>
              </a:rPr>
              <a:t>Beseitigung von Unfallrisiken</a:t>
            </a:r>
          </a:p>
          <a:p>
            <a:pPr lvl="0" algn="just" eaLnBrk="0" fontAlgn="base" hangingPunct="0">
              <a:spcBef>
                <a:spcPct val="0"/>
              </a:spcBef>
              <a:spcAft>
                <a:spcPct val="0"/>
              </a:spcAft>
            </a:pPr>
            <a:endParaRPr lang="de-DE" altLang="de-DE" sz="1200" dirty="0">
              <a:latin typeface="Arial" panose="020B0604020202020204" pitchFamily="34" charset="0"/>
              <a:cs typeface="Arial" panose="020B0604020202020204" pitchFamily="34" charset="0"/>
            </a:endParaRPr>
          </a:p>
          <a:p>
            <a:pPr lvl="0" algn="just"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Mittwoch, 28.10.2026</a:t>
            </a:r>
            <a:endParaRPr lang="de-DE" altLang="de-DE" sz="1200" dirty="0"/>
          </a:p>
          <a:p>
            <a:pPr lvl="0" algn="just" eaLnBrk="0" fontAlgn="base" hangingPunct="0">
              <a:spcBef>
                <a:spcPct val="0"/>
              </a:spcBef>
              <a:spcAft>
                <a:spcPct val="0"/>
              </a:spcAft>
            </a:pPr>
            <a:r>
              <a:rPr lang="de-DE" altLang="de-DE" sz="1200" b="1" dirty="0">
                <a:latin typeface="Arial" panose="020B0604020202020204" pitchFamily="34" charset="0"/>
                <a:ea typeface="Aptos" panose="020B0004020202020204" pitchFamily="34" charset="0"/>
                <a:cs typeface="Arial" panose="020B0604020202020204" pitchFamily="34" charset="0"/>
              </a:rPr>
              <a:t>17:00 Uhr bis 18:30 Uhr</a:t>
            </a:r>
            <a:endParaRPr lang="de-DE" altLang="de-DE" sz="1200" dirty="0"/>
          </a:p>
          <a:p>
            <a:pPr lvl="0" algn="just" eaLnBrk="0" fontAlgn="base" hangingPunct="0">
              <a:spcBef>
                <a:spcPct val="0"/>
              </a:spcBef>
              <a:spcAft>
                <a:spcPct val="0"/>
              </a:spcAft>
            </a:pPr>
            <a:r>
              <a:rPr lang="de-DE" altLang="de-DE" sz="1200" dirty="0">
                <a:latin typeface="Arial" panose="020B0604020202020204" pitchFamily="34" charset="0"/>
                <a:ea typeface="Aptos" panose="020B0004020202020204" pitchFamily="34" charset="0"/>
                <a:cs typeface="Arial" panose="020B0604020202020204" pitchFamily="34" charset="0"/>
              </a:rPr>
              <a:t>Raum 1.130 (im Caritashaus St. Barbara, 1. Etage)</a:t>
            </a:r>
            <a:endParaRPr lang="de-DE" altLang="de-DE" sz="1200" dirty="0"/>
          </a:p>
          <a:p>
            <a:pPr lvl="0" algn="just" eaLnBrk="0" fontAlgn="base" hangingPunct="0">
              <a:spcBef>
                <a:spcPct val="0"/>
              </a:spcBef>
              <a:spcAft>
                <a:spcPct val="0"/>
              </a:spcAft>
            </a:pPr>
            <a:r>
              <a:rPr lang="de-DE" altLang="de-DE" sz="1200" dirty="0" err="1">
                <a:latin typeface="Arial" panose="020B0604020202020204" pitchFamily="34" charset="0"/>
                <a:ea typeface="Aptos" panose="020B0004020202020204" pitchFamily="34" charset="0"/>
                <a:cs typeface="Arial" panose="020B0604020202020204" pitchFamily="34" charset="0"/>
              </a:rPr>
              <a:t>Montanusstraße</a:t>
            </a:r>
            <a:r>
              <a:rPr lang="de-DE" altLang="de-DE" sz="1200" dirty="0">
                <a:latin typeface="Arial" panose="020B0604020202020204" pitchFamily="34" charset="0"/>
                <a:ea typeface="Aptos" panose="020B0004020202020204" pitchFamily="34" charset="0"/>
                <a:cs typeface="Arial" panose="020B0604020202020204" pitchFamily="34" charset="0"/>
              </a:rPr>
              <a:t> 42, 41515 Grevenbroich – Stadtmitte</a:t>
            </a:r>
            <a:endParaRPr lang="de-DE" altLang="de-DE" sz="1200" dirty="0"/>
          </a:p>
          <a:p>
            <a:pPr lvl="0" eaLnBrk="0" fontAlgn="base" hangingPunct="0">
              <a:spcBef>
                <a:spcPct val="0"/>
              </a:spcBef>
              <a:spcAft>
                <a:spcPct val="0"/>
              </a:spcAft>
            </a:pPr>
            <a:endParaRPr lang="de-DE" altLang="de-DE" sz="700" dirty="0"/>
          </a:p>
          <a:p>
            <a:pPr>
              <a:buNone/>
            </a:pPr>
            <a:r>
              <a:rPr lang="de-DE" sz="1200" kern="100" dirty="0">
                <a:effectLst/>
                <a:latin typeface="Arial" panose="020B0604020202020204" pitchFamily="34" charset="0"/>
                <a:ea typeface="Aptos" panose="020B0004020202020204" pitchFamily="34" charset="0"/>
                <a:cs typeface="Times New Roman" panose="02020603050405020304" pitchFamily="18" charset="0"/>
              </a:rPr>
              <a:t>.</a:t>
            </a:r>
          </a:p>
          <a:p>
            <a:pPr>
              <a:buNone/>
            </a:pPr>
            <a:endParaRPr lang="de-DE" sz="1200" kern="100" dirty="0">
              <a:latin typeface="Arial" panose="020B0604020202020204" pitchFamily="34" charset="0"/>
              <a:ea typeface="Aptos" panose="020B0004020202020204" pitchFamily="34" charset="0"/>
              <a:cs typeface="Times New Roman" panose="02020603050405020304" pitchFamily="18" charset="0"/>
            </a:endParaRPr>
          </a:p>
          <a:p>
            <a:pPr>
              <a:buNone/>
            </a:pPr>
            <a:endParaRPr lang="de-DE" sz="1200" b="1" kern="100" dirty="0">
              <a:effectLst/>
              <a:latin typeface="Arial" panose="020B0604020202020204" pitchFamily="34" charset="0"/>
              <a:ea typeface="Aptos" panose="020B0004020202020204" pitchFamily="34" charset="0"/>
              <a:cs typeface="Times New Roman" panose="02020603050405020304" pitchFamily="18" charset="0"/>
            </a:endParaRPr>
          </a:p>
          <a:p>
            <a:pPr>
              <a:buNone/>
            </a:pPr>
            <a:endParaRPr lang="de-DE" sz="1200" kern="100" dirty="0">
              <a:effectLst/>
              <a:latin typeface="Arial" panose="020B06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48733261"/>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1773</Words>
  <Application>Microsoft Office PowerPoint</Application>
  <PresentationFormat>Breitbild</PresentationFormat>
  <Paragraphs>199</Paragraphs>
  <Slides>6</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6</vt:i4>
      </vt:variant>
    </vt:vector>
  </HeadingPairs>
  <TitlesOfParts>
    <vt:vector size="12" baseType="lpstr">
      <vt:lpstr>Aptos</vt:lpstr>
      <vt:lpstr>Aptos Display</vt:lpstr>
      <vt:lpstr>Arial</vt:lpstr>
      <vt:lpstr>Arial MT</vt:lpstr>
      <vt:lpstr>Symbol</vt:lpstr>
      <vt:lpstr>Office</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Roman.Claudia</dc:creator>
  <cp:lastModifiedBy>Mueller.Beate</cp:lastModifiedBy>
  <cp:revision>58</cp:revision>
  <cp:lastPrinted>2026-09-15T05:55:07Z</cp:lastPrinted>
  <dcterms:created xsi:type="dcterms:W3CDTF">2026-01-20T14:24:42Z</dcterms:created>
  <dcterms:modified xsi:type="dcterms:W3CDTF">2026-09-15T06:05:04Z</dcterms:modified>
</cp:coreProperties>
</file>